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4"/>
    <p:sldMasterId id="2147483813" r:id="rId5"/>
  </p:sldMasterIdLst>
  <p:notesMasterIdLst>
    <p:notesMasterId r:id="rId14"/>
  </p:notesMasterIdLst>
  <p:sldIdLst>
    <p:sldId id="2147479537" r:id="rId6"/>
    <p:sldId id="2147479530" r:id="rId7"/>
    <p:sldId id="2147479531" r:id="rId8"/>
    <p:sldId id="2147479532" r:id="rId9"/>
    <p:sldId id="322" r:id="rId10"/>
    <p:sldId id="2147479533" r:id="rId11"/>
    <p:sldId id="2147479534" r:id="rId12"/>
    <p:sldId id="214747952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motional Images" id="{48670381-7FC1-44D8-ACC7-C66D09CD6AF9}">
          <p14:sldIdLst>
            <p14:sldId id="2147479537"/>
            <p14:sldId id="2147479530"/>
            <p14:sldId id="2147479531"/>
            <p14:sldId id="2147479532"/>
            <p14:sldId id="322"/>
            <p14:sldId id="2147479533"/>
            <p14:sldId id="2147479534"/>
            <p14:sldId id="21474795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9DFF"/>
    <a:srgbClr val="FAF9F8"/>
    <a:srgbClr val="250657"/>
    <a:srgbClr val="163450"/>
    <a:srgbClr val="0189CF"/>
    <a:srgbClr val="D83A01"/>
    <a:srgbClr val="8661C6"/>
    <a:srgbClr val="243A5F"/>
    <a:srgbClr val="017BCE"/>
    <a:srgbClr val="50E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8"/>
  </p:normalViewPr>
  <p:slideViewPr>
    <p:cSldViewPr snapToGrid="0">
      <p:cViewPr>
        <p:scale>
          <a:sx n="93" d="100"/>
          <a:sy n="93" d="100"/>
        </p:scale>
        <p:origin x="1128" y="6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C02587-89F2-8C4B-B366-7262BFACEA13}" type="datetimeFigureOut">
              <a:rPr lang="en-US" smtClean="0"/>
              <a:t>6/14/23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96CB85-1DA6-D943-998E-878BC0C1E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6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6/14/23 8:31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87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emf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20992E0-BCD7-1340-8D43-5C59DE3E22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482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F0804463-5A07-404F-A2CB-073A508A60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CE2D84-A681-D740-9AF5-E298642EBCDB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16C070E-BC6A-CA46-897D-A7F8D63DF7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4DA382E-72D4-0247-966F-3BF76598C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983F4B-98C9-894C-A47B-521E9AAE62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3418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B48D46E3-4541-8940-A7CC-08D93BF8E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00F298-FD82-8F4D-B24C-81511C534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2BD7AE-9776-A04D-95D8-301F9DE785A3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4218EBA-7F35-4048-BB03-A4AAD4C2A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EAFDB02-C2EA-8A40-A0D3-40D6F08D22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</p:spTree>
    <p:extLst>
      <p:ext uri="{BB962C8B-B14F-4D97-AF65-F5344CB8AC3E}">
        <p14:creationId xmlns:p14="http://schemas.microsoft.com/office/powerpoint/2010/main" val="3435211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49E179E4-E012-574A-A67F-34D5FE8EDA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DB8778-EEE8-914A-8F47-A70C2AE6C410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AA62905-1AC1-674C-AC49-86B10B6E37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981DEA-830B-DF4F-A4CA-5C2BDA92E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F258935-49E6-1A47-8FA3-952902440D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981373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32EE0F9-4603-E34B-9010-3F5F41D7EB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CE2D84-A681-D740-9AF5-E298642EBCDB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016C070E-BC6A-CA46-897D-A7F8D63DF78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4DA382E-72D4-0247-966F-3BF76598C3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E983F4B-98C9-894C-A47B-521E9AAE62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3787362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093670D3-4ADD-4F47-BA41-EAB5E7B6A2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00F298-FD82-8F4D-B24C-81511C5344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2BD7AE-9776-A04D-95D8-301F9DE785A3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94218EBA-7F35-4048-BB03-A4AAD4C2A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FEAFDB02-C2EA-8A40-A0D3-40D6F08D22A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</p:spTree>
    <p:extLst>
      <p:ext uri="{BB962C8B-B14F-4D97-AF65-F5344CB8AC3E}">
        <p14:creationId xmlns:p14="http://schemas.microsoft.com/office/powerpoint/2010/main" val="9786951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425511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sp>
        <p:nvSpPr>
          <p:cNvPr id="9" name="Text Placeholder 19">
            <a:extLst>
              <a:ext uri="{FF2B5EF4-FFF2-40B4-BE49-F238E27FC236}">
                <a16:creationId xmlns:a16="http://schemas.microsoft.com/office/drawing/2014/main" id="{4C80EC11-5DBD-6744-95F5-F689DB3B4D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5686FEF9-A39E-C04A-86A4-686FB7ECC1B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1339" y="3362418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F91EA775-69E8-8A4D-BE60-8A65A8F91E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1339" y="3824998"/>
            <a:ext cx="5455079" cy="52857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9867447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6BB88FE9-167D-FC4F-8F5C-BA1D142ADB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179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179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7140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551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5551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C9845A3A-E6CF-2349-AF81-3F33E35F1E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</p:spTree>
    <p:extLst>
      <p:ext uri="{BB962C8B-B14F-4D97-AF65-F5344CB8AC3E}">
        <p14:creationId xmlns:p14="http://schemas.microsoft.com/office/powerpoint/2010/main" val="3357915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F0804463-5A07-404F-A2CB-073A508A60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0488158-1CF4-3A4E-81C1-F5F3617D1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FE91C2E-A36E-9C44-8185-BAD518BE7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86E27EE-CE97-3B4F-968A-45A7A04CA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0F67AA90-F839-C24F-9162-45E9FD071E2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37575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F86AEC4-E47C-B14C-947F-0CC0C74669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43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79BA69D-05FD-B347-89D4-9F91AF5A4A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343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4B04A254-E2AE-014A-8138-2095C5EE60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27461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692F9B03-DB3F-2F48-8604-8FE9CDF59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5676" y="5170769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935FFBF-4949-8B4E-B0E6-5C16BE35A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5676" y="5511741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9D2B0CA-01D2-4048-8510-F961220168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</p:spTree>
    <p:extLst>
      <p:ext uri="{BB962C8B-B14F-4D97-AF65-F5344CB8AC3E}">
        <p14:creationId xmlns:p14="http://schemas.microsoft.com/office/powerpoint/2010/main" val="3675676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3ACB65BE-42C6-D84A-A7EC-F5B5447637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2492621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08829-04DC-6840-ADBE-761B796A5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F9118-E8B9-4D45-89A4-F04199D3C4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6435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B716192-697D-8D41-B72E-DFAD40903D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936052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425511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68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425511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24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976125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43916F20-9179-004D-B079-B74C6FDCD2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45238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3ACB65BE-42C6-D84A-A7EC-F5B5447637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002780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lose up of a tiled wall&#10;&#10;Description automatically generated">
            <a:extLst>
              <a:ext uri="{FF2B5EF4-FFF2-40B4-BE49-F238E27FC236}">
                <a16:creationId xmlns:a16="http://schemas.microsoft.com/office/drawing/2014/main" id="{7B0D2252-1D90-5648-96C8-83CCA64278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67133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43950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3131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4" name="Picture Placeholder 12">
            <a:extLst>
              <a:ext uri="{FF2B5EF4-FFF2-40B4-BE49-F238E27FC236}">
                <a16:creationId xmlns:a16="http://schemas.microsoft.com/office/drawing/2014/main" id="{725A3142-1FC1-404B-B7B6-80841538EAD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23134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0A6C5D0F-0267-0A48-982A-A7138206C7A6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14949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AC9279D0-93FB-B84F-A47B-24359FD4232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0006765" y="3614920"/>
            <a:ext cx="1637546" cy="1637546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rgbClr val="505050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709ABE3-F6B0-7D42-90CD-099442D651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36412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B1EBBF2B-9F15-4948-8EE7-946D493DD4C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12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Text Placeholder 19">
            <a:extLst>
              <a:ext uri="{FF2B5EF4-FFF2-40B4-BE49-F238E27FC236}">
                <a16:creationId xmlns:a16="http://schemas.microsoft.com/office/drawing/2014/main" id="{0E8EC4FA-D172-944F-B512-E0A75CF58E4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75308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D0BDC71D-32E8-474F-8C0B-A0E2D20970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275308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F9ED2236-5245-C944-97E9-B3F96003BCB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70011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19">
            <a:extLst>
              <a:ext uri="{FF2B5EF4-FFF2-40B4-BE49-F238E27FC236}">
                <a16:creationId xmlns:a16="http://schemas.microsoft.com/office/drawing/2014/main" id="{78C271CF-662E-5A43-85EB-2BEDB793CF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70011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Text Placeholder 19">
            <a:extLst>
              <a:ext uri="{FF2B5EF4-FFF2-40B4-BE49-F238E27FC236}">
                <a16:creationId xmlns:a16="http://schemas.microsoft.com/office/drawing/2014/main" id="{3E6C1554-AA4F-1A4B-9060-1C9F0723F8D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64714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E0782875-D86E-CB4B-ADCA-566F0F09109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064714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1" name="Text Placeholder 19">
            <a:extLst>
              <a:ext uri="{FF2B5EF4-FFF2-40B4-BE49-F238E27FC236}">
                <a16:creationId xmlns:a16="http://schemas.microsoft.com/office/drawing/2014/main" id="{FAD5D5AE-0E73-BD4F-A11F-90BE50954A7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951179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2" name="Text Placeholder 19">
            <a:extLst>
              <a:ext uri="{FF2B5EF4-FFF2-40B4-BE49-F238E27FC236}">
                <a16:creationId xmlns:a16="http://schemas.microsoft.com/office/drawing/2014/main" id="{8121A024-8119-9C44-98E8-3525A90D62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51179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3" name="Text Placeholder 19">
            <a:extLst>
              <a:ext uri="{FF2B5EF4-FFF2-40B4-BE49-F238E27FC236}">
                <a16:creationId xmlns:a16="http://schemas.microsoft.com/office/drawing/2014/main" id="{5ECB3179-0CF5-8944-8E5E-24922FA738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5902" y="5396048"/>
            <a:ext cx="1699332" cy="67871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Speaker </a:t>
            </a:r>
          </a:p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19">
            <a:extLst>
              <a:ext uri="{FF2B5EF4-FFF2-40B4-BE49-F238E27FC236}">
                <a16:creationId xmlns:a16="http://schemas.microsoft.com/office/drawing/2014/main" id="{6490EC7E-326F-C145-AA18-08B9AD207D0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5902" y="6074774"/>
            <a:ext cx="1699332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496A7261-4CDB-A648-8FF0-F831CE01E1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836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Speaker | 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5F82D98C-2706-244E-88E7-B018AFC431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12">
            <a:extLst>
              <a:ext uri="{FF2B5EF4-FFF2-40B4-BE49-F238E27FC236}">
                <a16:creationId xmlns:a16="http://schemas.microsoft.com/office/drawing/2014/main" id="{CF21A1FE-AB22-FB46-A859-5D013DECDC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4078455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0" name="Text Placeholder 19">
            <a:extLst>
              <a:ext uri="{FF2B5EF4-FFF2-40B4-BE49-F238E27FC236}">
                <a16:creationId xmlns:a16="http://schemas.microsoft.com/office/drawing/2014/main" id="{E9D0572D-5E76-BE47-9539-BD3FA3E60F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6005657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E7503A2B-B61D-A147-A634-4FF8578341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634662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12">
            <a:extLst>
              <a:ext uri="{FF2B5EF4-FFF2-40B4-BE49-F238E27FC236}">
                <a16:creationId xmlns:a16="http://schemas.microsoft.com/office/drawing/2014/main" id="{408D24D0-B9D1-1943-8829-26E8CFD4F7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37575" y="4078455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7DA2160D-FA02-594A-A4F0-6B39A7ED3E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433" y="6005657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EA3227FC-DD56-F549-99A0-4C54706D1E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3433" y="634662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BA654E3B-D719-7A4B-ACC6-7106EE20189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27461" y="4078455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4E0E9C6-F0E2-C944-BE78-C265242B327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5676" y="6005657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C57B7E4-467A-4D42-BCFF-A63D186935F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5676" y="6346629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303841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|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6BB88FE9-167D-FC4F-8F5C-BA1D142ADB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4865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3179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179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971408" y="3570462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55516" y="3508677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55516" y="3874363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07A83EF-3122-FC49-9903-69C268B08B7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370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peakers |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mall, sitting, table&#10;&#10;Description automatically generated">
            <a:extLst>
              <a:ext uri="{FF2B5EF4-FFF2-40B4-BE49-F238E27FC236}">
                <a16:creationId xmlns:a16="http://schemas.microsoft.com/office/drawing/2014/main" id="{F0804463-5A07-404F-A2CB-073A508A60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7" y="434181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2123617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C0488158-1CF4-3A4E-81C1-F5F3617D18D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8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FFE91C2E-A36E-9C44-8185-BAD518BE7F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590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C86E27EE-CE97-3B4F-968A-45A7A04CA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590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0362D1-EBCE-1142-BF6D-25CC2919BE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9" name="Picture Placeholder 12">
            <a:extLst>
              <a:ext uri="{FF2B5EF4-FFF2-40B4-BE49-F238E27FC236}">
                <a16:creationId xmlns:a16="http://schemas.microsoft.com/office/drawing/2014/main" id="{0F67AA90-F839-C24F-9162-45E9FD071E2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37575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AF86AEC4-E47C-B14C-947F-0CC0C74669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63433" y="5170769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1" name="Text Placeholder 19">
            <a:extLst>
              <a:ext uri="{FF2B5EF4-FFF2-40B4-BE49-F238E27FC236}">
                <a16:creationId xmlns:a16="http://schemas.microsoft.com/office/drawing/2014/main" id="{279BA69D-05FD-B347-89D4-9F91AF5A4A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63433" y="5511741"/>
            <a:ext cx="2121371" cy="372752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2" name="Picture Placeholder 12">
            <a:extLst>
              <a:ext uri="{FF2B5EF4-FFF2-40B4-BE49-F238E27FC236}">
                <a16:creationId xmlns:a16="http://schemas.microsoft.com/office/drawing/2014/main" id="{4B04A254-E2AE-014A-8138-2095C5EE60E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527461" y="3243567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33" name="Text Placeholder 19">
            <a:extLst>
              <a:ext uri="{FF2B5EF4-FFF2-40B4-BE49-F238E27FC236}">
                <a16:creationId xmlns:a16="http://schemas.microsoft.com/office/drawing/2014/main" id="{692F9B03-DB3F-2F48-8604-8FE9CDF592E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65676" y="5170769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34" name="Text Placeholder 19">
            <a:extLst>
              <a:ext uri="{FF2B5EF4-FFF2-40B4-BE49-F238E27FC236}">
                <a16:creationId xmlns:a16="http://schemas.microsoft.com/office/drawing/2014/main" id="{6935FFBF-4949-8B4E-B0E6-5C16BE35A9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65676" y="5511741"/>
            <a:ext cx="2294366" cy="3904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955967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ed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D81BCFE2-3550-D240-9DF4-8CD714EA4A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3DFF0B3-2294-1A47-B5CA-7DF61F9F02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3FB1B3F-EF21-2140-9989-83E2190C1D5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748F15-9224-EB42-B45F-7927AB6743E0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9">
            <a:extLst>
              <a:ext uri="{FF2B5EF4-FFF2-40B4-BE49-F238E27FC236}">
                <a16:creationId xmlns:a16="http://schemas.microsoft.com/office/drawing/2014/main" id="{C2D21D6B-A99A-0B41-BCF8-04688050B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D4D13042-F545-FF47-A697-C3E72EC47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</p:spTree>
    <p:extLst>
      <p:ext uri="{BB962C8B-B14F-4D97-AF65-F5344CB8AC3E}">
        <p14:creationId xmlns:p14="http://schemas.microsoft.com/office/powerpoint/2010/main" val="3409151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641C6F7-2D8E-F542-BA02-C9CC8939E1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994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88707177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ed Backgroun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oneycomb, outdoor object, tiled&#10;&#10;Description automatically generated">
            <a:extLst>
              <a:ext uri="{FF2B5EF4-FFF2-40B4-BE49-F238E27FC236}">
                <a16:creationId xmlns:a16="http://schemas.microsoft.com/office/drawing/2014/main" id="{2DF3EA26-1FD4-1F44-AF5E-C93339727E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58AC4F7-C6C7-F345-B5A1-0F7FA74BE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2EADE63-125E-8E47-BFD0-0B72995EE2C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7D68C41-1F98-4A48-8ED3-298FE718CC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6" name="Text Placeholder 19">
            <a:extLst>
              <a:ext uri="{FF2B5EF4-FFF2-40B4-BE49-F238E27FC236}">
                <a16:creationId xmlns:a16="http://schemas.microsoft.com/office/drawing/2014/main" id="{987B11C9-4CA3-FA4E-BC7B-10185C13F44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066C34B-483B-7D45-8F62-AA6A987E316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11F11E-6D6A-0744-9D2D-3A22BDB34A7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7426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llustrated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BA17EF9-2757-EF4B-AD9F-199EB3CC04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7CA7586-C918-204A-B315-DA385F3C3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89C2B24-65A9-984A-B0BF-3C22D0B35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151CD75-C8D1-A441-AFB2-6C15CAE4A2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14C9EA80-57A5-F842-9EB1-714E3E8033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EADB66-CCC6-2F49-A7C6-3A819FFE83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6B8AD4-5AA0-C546-98C2-8B38B2D30AC6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9709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llustrated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9C0032E4-9BED-F949-909E-F285FA570E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7CA7586-C918-204A-B315-DA385F3C3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89C2B24-65A9-984A-B0BF-3C22D0B35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151CD75-C8D1-A441-AFB2-6C15CAE4A2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14C9EA80-57A5-F842-9EB1-714E3E8033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EADB66-CCC6-2F49-A7C6-3A819FFE83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6B8AD4-5AA0-C546-98C2-8B38B2D30AC6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034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llustrated Backgroun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utdoor object, honeycomb&#10;&#10;Description automatically generated">
            <a:extLst>
              <a:ext uri="{FF2B5EF4-FFF2-40B4-BE49-F238E27FC236}">
                <a16:creationId xmlns:a16="http://schemas.microsoft.com/office/drawing/2014/main" id="{08452E7F-57F2-2242-80E8-2332954E3E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B7CA7586-C918-204A-B315-DA385F3C3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89C2B24-65A9-984A-B0BF-3C22D0B359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A151CD75-C8D1-A441-AFB2-6C15CAE4A2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14C9EA80-57A5-F842-9EB1-714E3E8033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9EADB66-CCC6-2F49-A7C6-3A819FFE83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6B8AD4-5AA0-C546-98C2-8B38B2D30AC6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50684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0724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Speaker |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B48D46E3-4541-8940-A7CC-08D93BF8E0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591040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4310765"/>
            <a:ext cx="8682809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6CE0335-A34F-1846-B1A9-9CA992BFB72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482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Blue Hex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3B376E3-3F21-084A-8CD5-1109722A51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243A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361823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Purple Hex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38855AC3-4082-9446-8D48-79C2FB50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50E6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61521-97B5-8E44-865C-B9D813938496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3B2D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470785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Blu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keyboard&#10;&#10;Description automatically generated">
            <a:extLst>
              <a:ext uri="{FF2B5EF4-FFF2-40B4-BE49-F238E27FC236}">
                <a16:creationId xmlns:a16="http://schemas.microsoft.com/office/drawing/2014/main" id="{98492DB5-2C26-4D45-9424-9CDE000AA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4110808" cy="0"/>
          </a:xfrm>
          <a:prstGeom prst="line">
            <a:avLst/>
          </a:prstGeom>
          <a:ln w="28575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01A4E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24A465-4619-CD4A-8435-8F195D4B11BF}"/>
              </a:ext>
            </a:extLst>
          </p:cNvPr>
          <p:cNvSpPr/>
          <p:nvPr userDrawn="1"/>
        </p:nvSpPr>
        <p:spPr>
          <a:xfrm>
            <a:off x="9326291" y="3211415"/>
            <a:ext cx="2865709" cy="891281"/>
          </a:xfrm>
          <a:prstGeom prst="rect">
            <a:avLst/>
          </a:prstGeom>
          <a:solidFill>
            <a:srgbClr val="018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26291" y="3211415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6291" y="3611000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08E5A22-238B-B344-A958-EBAFB2389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E34DFA0A-9375-4A47-B6F2-8C4DD00BDAB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48800" y="4102696"/>
            <a:ext cx="2778645" cy="27826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</p:spTree>
    <p:extLst>
      <p:ext uri="{BB962C8B-B14F-4D97-AF65-F5344CB8AC3E}">
        <p14:creationId xmlns:p14="http://schemas.microsoft.com/office/powerpoint/2010/main" val="27533233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Speaker | Blu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6B3B46EC-DD99-814F-916A-5CDDDB288D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rgbClr val="505050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4110808" cy="0"/>
          </a:xfrm>
          <a:prstGeom prst="line">
            <a:avLst/>
          </a:prstGeom>
          <a:ln w="28575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9D99073-F300-B14B-BD53-C50964E211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7688" y="5953446"/>
            <a:ext cx="635156" cy="605842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rgbClr val="505050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F25021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300AF5C2-E83E-6245-A1E6-988C3712017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48800" y="4102696"/>
            <a:ext cx="2778645" cy="27826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A08E5A22-238B-B344-A958-EBAFB23896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AC87C4-D9CC-3E48-ADC9-99DD9EE62868}"/>
              </a:ext>
            </a:extLst>
          </p:cNvPr>
          <p:cNvSpPr/>
          <p:nvPr userDrawn="1"/>
        </p:nvSpPr>
        <p:spPr>
          <a:xfrm>
            <a:off x="9326291" y="3211415"/>
            <a:ext cx="2865709" cy="891281"/>
          </a:xfrm>
          <a:prstGeom prst="rect">
            <a:avLst/>
          </a:prstGeom>
          <a:solidFill>
            <a:srgbClr val="D83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22633FB3-771C-E148-80D5-0F959759B4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26291" y="3211415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0BE1F6C3-6B5A-444F-BBCF-3B31C51334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326291" y="3611000"/>
            <a:ext cx="3397363" cy="528578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7793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C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&#10;&#10;Description automatically generated">
            <a:extLst>
              <a:ext uri="{FF2B5EF4-FFF2-40B4-BE49-F238E27FC236}">
                <a16:creationId xmlns:a16="http://schemas.microsoft.com/office/drawing/2014/main" id="{7C986317-771A-4842-987C-2D31AD2285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163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91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6E0457B-9267-F04F-AB8F-D0D02DB3B4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478810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770782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WW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white&#10;&#10;Description automatically generated">
            <a:extLst>
              <a:ext uri="{FF2B5EF4-FFF2-40B4-BE49-F238E27FC236}">
                <a16:creationId xmlns:a16="http://schemas.microsoft.com/office/drawing/2014/main" id="{2F205028-8155-C442-B09E-9B651602020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250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62976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DrG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2B54F63F-D290-0C47-B35F-8AE2E7C5A1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3900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223E9569-7678-A345-8554-76B4DB34F5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329A70A4-030B-5240-A758-E98E0D6196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6915754B-1213-9043-B324-092CAE6E60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457485" y="-24306"/>
            <a:ext cx="2777635" cy="276750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D7542F2-A24B-AF48-B373-B70964A635B1}"/>
              </a:ext>
            </a:extLst>
          </p:cNvPr>
          <p:cNvSpPr/>
          <p:nvPr userDrawn="1"/>
        </p:nvSpPr>
        <p:spPr>
          <a:xfrm>
            <a:off x="9454495" y="2683240"/>
            <a:ext cx="2795391" cy="1112238"/>
          </a:xfrm>
          <a:prstGeom prst="rect">
            <a:avLst/>
          </a:prstGeom>
          <a:solidFill>
            <a:srgbClr val="2506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379739CB-CA78-4B41-8967-C534C7163B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70185" y="2877910"/>
            <a:ext cx="2721811" cy="491402"/>
          </a:xfrm>
        </p:spPr>
        <p:txBody>
          <a:bodyPr/>
          <a:lstStyle>
            <a:lvl1pPr marL="0" indent="0"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8B103D66-3269-DC41-A7FB-4A5DE3449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70185" y="3254830"/>
            <a:ext cx="2721811" cy="491402"/>
          </a:xfrm>
        </p:spPr>
        <p:txBody>
          <a:bodyPr>
            <a:norm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821407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06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18A6298-6C1B-F14B-B2E8-74FFF0694A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409018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73FDEE6-6CCD-6749-AA3A-98399792E6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994"/>
            <a:ext cx="545507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745775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honeycomb&#10;&#10;Description automatically generated">
            <a:extLst>
              <a:ext uri="{FF2B5EF4-FFF2-40B4-BE49-F238E27FC236}">
                <a16:creationId xmlns:a16="http://schemas.microsoft.com/office/drawing/2014/main" id="{1FE914DF-7776-D14C-9795-28249970B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72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182721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iled wall&#10;&#10;Description automatically generated">
            <a:extLst>
              <a:ext uri="{FF2B5EF4-FFF2-40B4-BE49-F238E27FC236}">
                <a16:creationId xmlns:a16="http://schemas.microsoft.com/office/drawing/2014/main" id="{F0CE1835-3216-9543-9572-478CA6C759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20" t="4283" r="13895" b="4189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0475649B-C9F4-AA47-B62F-F317511333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034" y="501644"/>
            <a:ext cx="3226074" cy="111943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B0A58F-87A4-FE47-AD92-A97853B3CA6E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0A113120-C308-0B40-B4F4-9C7B0B810A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09CAB865-4D74-7449-AD22-C065A0B711B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0189C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18E602A-13F3-2549-951F-39C88CC090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583772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iled, small, tile&#10;&#10;Description automatically generated">
            <a:extLst>
              <a:ext uri="{FF2B5EF4-FFF2-40B4-BE49-F238E27FC236}">
                <a16:creationId xmlns:a16="http://schemas.microsoft.com/office/drawing/2014/main" id="{6BB88FE9-167D-FC4F-8F5C-BA1D142ADB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-1" r="7382" b="1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893" y="504974"/>
            <a:ext cx="3228675" cy="111943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DB8778-EEE8-914A-8F47-A70C2AE6C410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676058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AA62905-1AC1-674C-AC49-86B10B6E37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4217032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981DEA-830B-DF4F-A4CA-5C2BDA92E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7" y="4772587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FF258935-49E6-1A47-8FA3-952902440D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8" y="2400840"/>
            <a:ext cx="67605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43846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40D3D-8D96-934B-9242-456F2087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031D5-0A2E-744F-8F56-AE975B297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FED42-B3A5-9C40-A72D-450D416AA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6/14/23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4C7B-673E-8048-A263-86C6AAFAD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83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40D3D-8D96-934B-9242-456F20870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0031D5-0A2E-744F-8F56-AE975B297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FED42-B3A5-9C40-A72D-450D416AA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6/14/23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4C7B-673E-8048-A263-86C6AAFADC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98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6B9099-9C6F-079D-9B48-2D540A27BB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7" y="4217032"/>
            <a:ext cx="6984683" cy="888368"/>
          </a:xfrm>
        </p:spPr>
        <p:txBody>
          <a:bodyPr>
            <a:normAutofit fontScale="55000" lnSpcReduction="20000"/>
          </a:bodyPr>
          <a:lstStyle/>
          <a:p>
            <a:pPr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dirty="0"/>
              <a:t>Please obtain unique tagging link for each channel from the Reactor Team </a:t>
            </a:r>
          </a:p>
          <a:p>
            <a:pPr indent="-51435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en-US" dirty="0"/>
              <a:t>AKA link and generate QR code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1B057-B13D-25FD-5E6D-82D73EBB4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Guidance </a:t>
            </a:r>
          </a:p>
        </p:txBody>
      </p:sp>
    </p:spTree>
    <p:extLst>
      <p:ext uri="{BB962C8B-B14F-4D97-AF65-F5344CB8AC3E}">
        <p14:creationId xmlns:p14="http://schemas.microsoft.com/office/powerpoint/2010/main" val="102735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>
            <a:extLst>
              <a:ext uri="{FF2B5EF4-FFF2-40B4-BE49-F238E27FC236}">
                <a16:creationId xmlns:a16="http://schemas.microsoft.com/office/drawing/2014/main" id="{CBD5B1F4-D6AF-8218-1823-74E57F74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107" y="216467"/>
            <a:ext cx="750786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Technical- Singapore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2508B7-8C7A-F7CB-66ED-A808649E0375}"/>
              </a:ext>
            </a:extLst>
          </p:cNvPr>
          <p:cNvSpPr txBox="1"/>
          <p:nvPr/>
        </p:nvSpPr>
        <p:spPr>
          <a:xfrm>
            <a:off x="4401107" y="1188087"/>
            <a:ext cx="7507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55-minute virtual session where we showcase </a:t>
            </a:r>
          </a:p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latest innovative tech trends specific to Singapore  </a:t>
            </a:r>
          </a:p>
        </p:txBody>
      </p:sp>
      <p:pic>
        <p:nvPicPr>
          <p:cNvPr id="3" name="Picture Placeholder 2" descr="A person wearing glasses smiling&#10;&#10;Description automatically generated with low confidence">
            <a:extLst>
              <a:ext uri="{FF2B5EF4-FFF2-40B4-BE49-F238E27FC236}">
                <a16:creationId xmlns:a16="http://schemas.microsoft.com/office/drawing/2014/main" id="{DD38F862-440D-1239-17E8-BE3D55869B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7118" b="7118"/>
          <a:stretch>
            <a:fillRect/>
          </a:stretch>
        </p:blipFill>
        <p:spPr>
          <a:xfrm>
            <a:off x="547688" y="4356100"/>
            <a:ext cx="1524000" cy="1506538"/>
          </a:xfrm>
        </p:spPr>
      </p:pic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6D8E9B15-B4E6-2F7E-7880-C233BB56B6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903" y="6005657"/>
            <a:ext cx="2121371" cy="37275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Marvin Heng </a:t>
            </a:r>
          </a:p>
        </p:txBody>
      </p:sp>
      <p:pic>
        <p:nvPicPr>
          <p:cNvPr id="28" name="Picture Placeholder 26" descr="A person wearing glasses and a black shirt&#10;&#10;Description automatically generated with medium confidence">
            <a:extLst>
              <a:ext uri="{FF2B5EF4-FFF2-40B4-BE49-F238E27FC236}">
                <a16:creationId xmlns:a16="http://schemas.microsoft.com/office/drawing/2014/main" id="{71B6BB57-A78F-F3DD-1A8D-CEE4812EDB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19" b="3919"/>
          <a:stretch>
            <a:fillRect/>
          </a:stretch>
        </p:blipFill>
        <p:spPr>
          <a:xfrm>
            <a:off x="5859982" y="4338812"/>
            <a:ext cx="1523262" cy="1523262"/>
          </a:xfrm>
          <a:prstGeom prst="rect">
            <a:avLst/>
          </a:prstGeom>
        </p:spPr>
      </p:pic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E7B533E-E2F9-2CA6-9CDB-2ED9E7210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902" y="6332774"/>
            <a:ext cx="2676369" cy="37275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1200" dirty="0"/>
              <a:t>Tech Advisor, </a:t>
            </a:r>
            <a:r>
              <a:rPr lang="en-US" sz="1200" dirty="0" err="1"/>
              <a:t>Amhere</a:t>
            </a:r>
            <a:r>
              <a:rPr lang="en-US" sz="1200" dirty="0"/>
              <a:t>, Microsoft MVP </a:t>
            </a:r>
          </a:p>
        </p:txBody>
      </p:sp>
      <p:pic>
        <p:nvPicPr>
          <p:cNvPr id="30" name="Picture Placeholder 15" descr="A person smiling at camera&#10;&#10;Description automatically generated with low confidence">
            <a:extLst>
              <a:ext uri="{FF2B5EF4-FFF2-40B4-BE49-F238E27FC236}">
                <a16:creationId xmlns:a16="http://schemas.microsoft.com/office/drawing/2014/main" id="{0897FB82-BEFC-7A4A-DCA2-A9811663B66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>
            <a:fillRect/>
          </a:stretch>
        </p:blipFill>
        <p:spPr>
          <a:xfrm>
            <a:off x="3370096" y="4338812"/>
            <a:ext cx="1523262" cy="1523262"/>
          </a:xfrm>
        </p:spPr>
      </p:pic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B60CD73A-14C4-F345-3250-7FB45AA3BE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95953" y="6005657"/>
            <a:ext cx="2121371" cy="37275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Mary </a:t>
            </a:r>
            <a:r>
              <a:rPr lang="en-US" dirty="0" err="1"/>
              <a:t>Angiela</a:t>
            </a:r>
            <a:r>
              <a:rPr lang="en-US" dirty="0"/>
              <a:t> </a:t>
            </a:r>
            <a:r>
              <a:rPr lang="en-US" dirty="0" err="1"/>
              <a:t>Cerbolles</a:t>
            </a:r>
            <a:endParaRPr lang="en-US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665C0D7F-54F5-3EB2-BDA0-BC4F65B8149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95953" y="6346629"/>
            <a:ext cx="2294366" cy="37275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Product Analyst, Microsoft MVP 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096A5CDB-388E-3E3A-ECAF-E3D79B0C6DF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8196" y="6005657"/>
            <a:ext cx="2294366" cy="390400"/>
          </a:xfrm>
        </p:spPr>
        <p:txBody>
          <a:bodyPr/>
          <a:lstStyle/>
          <a:p>
            <a:r>
              <a:rPr lang="en-US" dirty="0"/>
              <a:t>Vincent </a:t>
            </a:r>
            <a:r>
              <a:rPr lang="en-US" dirty="0" err="1"/>
              <a:t>Kok</a:t>
            </a:r>
            <a:endParaRPr lang="en-US" dirty="0"/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DF74E289-AD9C-0899-A0C3-6D1426777B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98196" y="6328981"/>
            <a:ext cx="2294366" cy="390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Technical Trainer, Microsoft </a:t>
            </a:r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3527745A-282D-8976-36AA-2155BFEF7BA7}"/>
              </a:ext>
            </a:extLst>
          </p:cNvPr>
          <p:cNvSpPr txBox="1">
            <a:spLocks/>
          </p:cNvSpPr>
          <p:nvPr/>
        </p:nvSpPr>
        <p:spPr>
          <a:xfrm>
            <a:off x="8345747" y="6005657"/>
            <a:ext cx="2294366" cy="39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Sakthis</a:t>
            </a:r>
            <a:r>
              <a:rPr lang="en-US" dirty="0"/>
              <a:t> Kumar</a:t>
            </a:r>
          </a:p>
        </p:txBody>
      </p:sp>
      <p:pic>
        <p:nvPicPr>
          <p:cNvPr id="36" name="Picture Placeholder 26">
            <a:extLst>
              <a:ext uri="{FF2B5EF4-FFF2-40B4-BE49-F238E27FC236}">
                <a16:creationId xmlns:a16="http://schemas.microsoft.com/office/drawing/2014/main" id="{2AC06775-4DF2-4BCA-1E2B-3E969DCD166E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rcRect t="1691" b="1691"/>
          <a:stretch/>
        </p:blipFill>
        <p:spPr>
          <a:xfrm>
            <a:off x="8487559" y="4338812"/>
            <a:ext cx="1523262" cy="1523262"/>
          </a:xfrm>
          <a:prstGeom prst="rect">
            <a:avLst/>
          </a:prstGeom>
        </p:spPr>
      </p:pic>
      <p:sp>
        <p:nvSpPr>
          <p:cNvPr id="37" name="Text Placeholder 13">
            <a:extLst>
              <a:ext uri="{FF2B5EF4-FFF2-40B4-BE49-F238E27FC236}">
                <a16:creationId xmlns:a16="http://schemas.microsoft.com/office/drawing/2014/main" id="{069D3845-11DD-E00D-6918-33CF489D2570}"/>
              </a:ext>
            </a:extLst>
          </p:cNvPr>
          <p:cNvSpPr txBox="1">
            <a:spLocks/>
          </p:cNvSpPr>
          <p:nvPr/>
        </p:nvSpPr>
        <p:spPr>
          <a:xfrm>
            <a:off x="8345977" y="6327043"/>
            <a:ext cx="3329687" cy="39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Founder, </a:t>
            </a:r>
            <a:r>
              <a:rPr lang="en-US" sz="1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Qonsult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Systems, Microsoft MVP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AB3A82-5D60-4355-6785-0837B328FEA2}"/>
              </a:ext>
            </a:extLst>
          </p:cNvPr>
          <p:cNvSpPr txBox="1"/>
          <p:nvPr/>
        </p:nvSpPr>
        <p:spPr>
          <a:xfrm>
            <a:off x="9678300" y="3310835"/>
            <a:ext cx="2463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1600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Register now </a:t>
            </a:r>
          </a:p>
          <a:p>
            <a:pPr lvl="0" algn="ctr"/>
            <a:r>
              <a:rPr lang="en-SG" sz="1600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for this free event!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A5B641E-3BFA-8C9B-7030-6CA936A0A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7593" y="2088986"/>
            <a:ext cx="1216183" cy="121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7BFE096-B7FE-606B-50A7-4C534ACA1236}"/>
              </a:ext>
            </a:extLst>
          </p:cNvPr>
          <p:cNvSpPr txBox="1"/>
          <p:nvPr/>
        </p:nvSpPr>
        <p:spPr>
          <a:xfrm>
            <a:off x="485903" y="2171748"/>
            <a:ext cx="103632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1600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Join us for this free live virtual event!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38664C-D743-A8D1-7827-024B63DC1D04}"/>
              </a:ext>
            </a:extLst>
          </p:cNvPr>
          <p:cNvSpPr txBox="1"/>
          <p:nvPr/>
        </p:nvSpPr>
        <p:spPr>
          <a:xfrm>
            <a:off x="9690675" y="3841360"/>
            <a:ext cx="2463545" cy="255529"/>
          </a:xfrm>
          <a:prstGeom prst="rect">
            <a:avLst/>
          </a:prstGeom>
          <a:solidFill>
            <a:srgbClr val="D59DFF"/>
          </a:solidFill>
        </p:spPr>
        <p:txBody>
          <a:bodyPr wrap="square">
            <a:spAutoFit/>
          </a:bodyPr>
          <a:lstStyle/>
          <a:p>
            <a:r>
              <a:rPr lang="en-SG" sz="1000" kern="0" dirty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https://</a:t>
            </a:r>
            <a:r>
              <a:rPr lang="en-SG" sz="1000" kern="0" dirty="0" err="1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aka.ms</a:t>
            </a:r>
            <a:r>
              <a:rPr lang="en-SG" sz="1000" kern="0" dirty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/lets-get-technical-sg-fb </a:t>
            </a:r>
            <a:endParaRPr lang="en-US" sz="1000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6EB577-4F5B-BFBC-3778-D0EA7FAFA1FE}"/>
              </a:ext>
            </a:extLst>
          </p:cNvPr>
          <p:cNvSpPr txBox="1"/>
          <p:nvPr/>
        </p:nvSpPr>
        <p:spPr>
          <a:xfrm>
            <a:off x="544177" y="3825259"/>
            <a:ext cx="103632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1600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speakers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120835-2C1A-12FD-F69F-39B2A4C74C58}"/>
              </a:ext>
            </a:extLst>
          </p:cNvPr>
          <p:cNvSpPr txBox="1"/>
          <p:nvPr/>
        </p:nvSpPr>
        <p:spPr>
          <a:xfrm rot="5400000">
            <a:off x="11779483" y="422155"/>
            <a:ext cx="119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D05589-C9E9-7E70-79B6-5B7B5490E65E}"/>
              </a:ext>
            </a:extLst>
          </p:cNvPr>
          <p:cNvSpPr txBox="1"/>
          <p:nvPr/>
        </p:nvSpPr>
        <p:spPr>
          <a:xfrm>
            <a:off x="6486784" y="-354257"/>
            <a:ext cx="588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use the appropriate aka link for the different channels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B676A3-61A7-CD5F-B5FE-A9AF347C632D}"/>
              </a:ext>
            </a:extLst>
          </p:cNvPr>
          <p:cNvSpPr txBox="1"/>
          <p:nvPr/>
        </p:nvSpPr>
        <p:spPr>
          <a:xfrm>
            <a:off x="453339" y="2621020"/>
            <a:ext cx="10363200" cy="11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Wednesday, June 28, 4PM SGT </a:t>
            </a:r>
            <a:r>
              <a:rPr lang="en-SG" sz="1600" kern="0" dirty="0">
                <a:solidFill>
                  <a:srgbClr val="D59DFF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LIVE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| 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Improve productivity with </a:t>
            </a:r>
            <a:r>
              <a:rPr lang="en-SG" sz="1600" b="1" kern="0" dirty="0" err="1"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Times New Roman" panose="02020603050405020304" pitchFamily="18" charset="0"/>
                <a:cs typeface="Segoe UI Semibold" panose="020B0502040204020203" pitchFamily="34" charset="0"/>
              </a:rPr>
              <a:t>ChatGPT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and </a:t>
            </a:r>
            <a:r>
              <a:rPr lang="en-SG" sz="1600" b="1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Azure </a:t>
            </a:r>
            <a:r>
              <a:rPr lang="en-SG" sz="1600" b="1" kern="0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OpenAI</a:t>
            </a:r>
            <a:endParaRPr lang="en-SG" sz="1600" b="1" kern="0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Thursday, July 6, 4PM SGT</a:t>
            </a:r>
            <a:r>
              <a:rPr lang="en-SG" sz="1600" kern="0" dirty="0">
                <a:solidFill>
                  <a:srgbClr val="D59DFF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LIVE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|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Build apps efficiently with </a:t>
            </a:r>
            <a:r>
              <a:rPr lang="en-SG" sz="1600" b="1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AI </a:t>
            </a:r>
            <a:r>
              <a:rPr lang="en-SG" sz="1600" b="1" kern="0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Copilot</a:t>
            </a:r>
            <a:endParaRPr lang="en-SG" sz="1600" b="1" kern="0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Thursday, July 13, 4PM SGT</a:t>
            </a:r>
            <a:r>
              <a:rPr lang="en-SG" sz="1600" kern="0" dirty="0">
                <a:solidFill>
                  <a:srgbClr val="D59DFF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LIVE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| 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Deliver quality services with </a:t>
            </a:r>
            <a:r>
              <a:rPr lang="en-SG" sz="1600" b="1" kern="0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IaC</a:t>
            </a:r>
            <a:r>
              <a:rPr lang="en-SG" sz="1600" b="1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on Azure DevOps  </a:t>
            </a:r>
          </a:p>
        </p:txBody>
      </p:sp>
    </p:spTree>
    <p:extLst>
      <p:ext uri="{BB962C8B-B14F-4D97-AF65-F5344CB8AC3E}">
        <p14:creationId xmlns:p14="http://schemas.microsoft.com/office/powerpoint/2010/main" val="3905682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>
            <a:extLst>
              <a:ext uri="{FF2B5EF4-FFF2-40B4-BE49-F238E27FC236}">
                <a16:creationId xmlns:a16="http://schemas.microsoft.com/office/drawing/2014/main" id="{CBD5B1F4-D6AF-8218-1823-74E57F74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107" y="216467"/>
            <a:ext cx="750786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Technical- Singapore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2508B7-8C7A-F7CB-66ED-A808649E0375}"/>
              </a:ext>
            </a:extLst>
          </p:cNvPr>
          <p:cNvSpPr txBox="1"/>
          <p:nvPr/>
        </p:nvSpPr>
        <p:spPr>
          <a:xfrm>
            <a:off x="4401107" y="1188087"/>
            <a:ext cx="7507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55-minute virtual session where we showcase </a:t>
            </a:r>
          </a:p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latest innovative tech trends specific to Singapore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AB3A82-5D60-4355-6785-0837B328FEA2}"/>
              </a:ext>
            </a:extLst>
          </p:cNvPr>
          <p:cNvSpPr txBox="1"/>
          <p:nvPr/>
        </p:nvSpPr>
        <p:spPr>
          <a:xfrm>
            <a:off x="9678300" y="3310835"/>
            <a:ext cx="2463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1600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Register now </a:t>
            </a:r>
          </a:p>
          <a:p>
            <a:pPr lvl="0" algn="ctr"/>
            <a:r>
              <a:rPr lang="en-SG" sz="1600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for this free event!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BFE096-B7FE-606B-50A7-4C534ACA1236}"/>
              </a:ext>
            </a:extLst>
          </p:cNvPr>
          <p:cNvSpPr txBox="1"/>
          <p:nvPr/>
        </p:nvSpPr>
        <p:spPr>
          <a:xfrm>
            <a:off x="485903" y="2171748"/>
            <a:ext cx="103632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1600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Join us for this free live virtual event!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38664C-D743-A8D1-7827-024B63DC1D04}"/>
              </a:ext>
            </a:extLst>
          </p:cNvPr>
          <p:cNvSpPr txBox="1"/>
          <p:nvPr/>
        </p:nvSpPr>
        <p:spPr>
          <a:xfrm>
            <a:off x="9690675" y="3841360"/>
            <a:ext cx="2463545" cy="255529"/>
          </a:xfrm>
          <a:prstGeom prst="rect">
            <a:avLst/>
          </a:prstGeom>
          <a:solidFill>
            <a:srgbClr val="D59DFF"/>
          </a:solidFill>
        </p:spPr>
        <p:txBody>
          <a:bodyPr wrap="square">
            <a:spAutoFit/>
          </a:bodyPr>
          <a:lstStyle/>
          <a:p>
            <a:r>
              <a:rPr lang="en-SG" sz="1000" kern="0" dirty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https://</a:t>
            </a:r>
            <a:r>
              <a:rPr lang="en-SG" sz="1000" kern="0" dirty="0" err="1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aka.ms</a:t>
            </a:r>
            <a:r>
              <a:rPr lang="en-SG" sz="1000" kern="0" dirty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/lets-get-technical-sg-li </a:t>
            </a:r>
            <a:endParaRPr lang="en-US" sz="1000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6EB577-4F5B-BFBC-3778-D0EA7FAFA1FE}"/>
              </a:ext>
            </a:extLst>
          </p:cNvPr>
          <p:cNvSpPr txBox="1"/>
          <p:nvPr/>
        </p:nvSpPr>
        <p:spPr>
          <a:xfrm>
            <a:off x="544177" y="3825259"/>
            <a:ext cx="103632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1600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speakers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120835-2C1A-12FD-F69F-39B2A4C74C58}"/>
              </a:ext>
            </a:extLst>
          </p:cNvPr>
          <p:cNvSpPr txBox="1"/>
          <p:nvPr/>
        </p:nvSpPr>
        <p:spPr>
          <a:xfrm rot="5400000">
            <a:off x="11841103" y="422155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LINKEDIN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8188380-A234-AE16-B950-0E6FBA6C3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8977" y="2101782"/>
            <a:ext cx="1216800" cy="121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B4D2E4F-0CC1-8BDB-7220-B30DAFC03916}"/>
              </a:ext>
            </a:extLst>
          </p:cNvPr>
          <p:cNvSpPr txBox="1"/>
          <p:nvPr/>
        </p:nvSpPr>
        <p:spPr>
          <a:xfrm>
            <a:off x="6486784" y="-354257"/>
            <a:ext cx="588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use the appropriate aka link for the different channels</a:t>
            </a:r>
          </a:p>
        </p:txBody>
      </p:sp>
      <p:pic>
        <p:nvPicPr>
          <p:cNvPr id="49" name="Picture Placeholder 48" descr="A person wearing glasses smiling&#10;&#10;Description automatically generated with low confidence">
            <a:extLst>
              <a:ext uri="{FF2B5EF4-FFF2-40B4-BE49-F238E27FC236}">
                <a16:creationId xmlns:a16="http://schemas.microsoft.com/office/drawing/2014/main" id="{75F314F0-21DE-AF27-5ACA-B7F09D81FE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118" b="7118"/>
          <a:stretch>
            <a:fillRect/>
          </a:stretch>
        </p:blipFill>
        <p:spPr>
          <a:xfrm>
            <a:off x="547688" y="4356100"/>
            <a:ext cx="1524000" cy="1506538"/>
          </a:xfr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7FE7C4A-2A24-05C1-614B-D9577B6FAF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903" y="6005657"/>
            <a:ext cx="2121371" cy="37275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Marvin Heng </a:t>
            </a:r>
          </a:p>
        </p:txBody>
      </p:sp>
      <p:pic>
        <p:nvPicPr>
          <p:cNvPr id="17" name="Picture Placeholder 26" descr="A person wearing glasses and a black shirt&#10;&#10;Description automatically generated with medium confidence">
            <a:extLst>
              <a:ext uri="{FF2B5EF4-FFF2-40B4-BE49-F238E27FC236}">
                <a16:creationId xmlns:a16="http://schemas.microsoft.com/office/drawing/2014/main" id="{1BDC60CB-7F86-0B1F-F389-28087CA08D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19" b="3919"/>
          <a:stretch>
            <a:fillRect/>
          </a:stretch>
        </p:blipFill>
        <p:spPr>
          <a:xfrm>
            <a:off x="5859982" y="4338812"/>
            <a:ext cx="1523262" cy="1523262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FC45587-2FC9-1262-635D-B56C0F0DB3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902" y="6332774"/>
            <a:ext cx="2676369" cy="37275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1200" dirty="0"/>
              <a:t>Tech Advisor, </a:t>
            </a:r>
            <a:r>
              <a:rPr lang="en-US" sz="1200" dirty="0" err="1"/>
              <a:t>Amhere</a:t>
            </a:r>
            <a:r>
              <a:rPr lang="en-US" sz="1200" dirty="0"/>
              <a:t>, Microsoft MVP </a:t>
            </a:r>
          </a:p>
        </p:txBody>
      </p:sp>
      <p:pic>
        <p:nvPicPr>
          <p:cNvPr id="19" name="Picture Placeholder 15" descr="A person smiling at camera&#10;&#10;Description automatically generated with low confidence">
            <a:extLst>
              <a:ext uri="{FF2B5EF4-FFF2-40B4-BE49-F238E27FC236}">
                <a16:creationId xmlns:a16="http://schemas.microsoft.com/office/drawing/2014/main" id="{BDF56B46-7749-A0E4-405E-43381C45F6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>
            <a:fillRect/>
          </a:stretch>
        </p:blipFill>
        <p:spPr>
          <a:xfrm>
            <a:off x="3370096" y="4338812"/>
            <a:ext cx="1523262" cy="1523262"/>
          </a:xfr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BD3036B7-71C6-1328-916E-B1301DB621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95953" y="6005657"/>
            <a:ext cx="2121371" cy="37275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Mary </a:t>
            </a:r>
            <a:r>
              <a:rPr lang="en-US" dirty="0" err="1"/>
              <a:t>Angiela</a:t>
            </a:r>
            <a:r>
              <a:rPr lang="en-US" dirty="0"/>
              <a:t> </a:t>
            </a:r>
            <a:r>
              <a:rPr lang="en-US" dirty="0" err="1"/>
              <a:t>Cerbolles</a:t>
            </a:r>
            <a:endParaRPr lang="en-US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8BC87AB-7F98-A692-8506-DF36B6A6248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95953" y="6346629"/>
            <a:ext cx="2294366" cy="37275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Product Analyst, Microsoft MVP 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1DE49AB-663E-914A-F3CB-863D9050EE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8196" y="6005657"/>
            <a:ext cx="2294366" cy="390400"/>
          </a:xfrm>
        </p:spPr>
        <p:txBody>
          <a:bodyPr/>
          <a:lstStyle/>
          <a:p>
            <a:r>
              <a:rPr lang="en-US" dirty="0"/>
              <a:t>Vincent </a:t>
            </a:r>
            <a:r>
              <a:rPr lang="en-US" dirty="0" err="1"/>
              <a:t>Kok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0F07B83E-17CA-50E1-3275-2135615D852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98196" y="6328981"/>
            <a:ext cx="2294366" cy="390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Technical Trainer, Microsoft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F6024922-30AD-2080-47AB-4A3C84505FBA}"/>
              </a:ext>
            </a:extLst>
          </p:cNvPr>
          <p:cNvSpPr txBox="1">
            <a:spLocks/>
          </p:cNvSpPr>
          <p:nvPr/>
        </p:nvSpPr>
        <p:spPr>
          <a:xfrm>
            <a:off x="8345747" y="6005657"/>
            <a:ext cx="2294366" cy="39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Sakthis</a:t>
            </a:r>
            <a:r>
              <a:rPr lang="en-US" dirty="0"/>
              <a:t> Kumar</a:t>
            </a:r>
          </a:p>
        </p:txBody>
      </p:sp>
      <p:pic>
        <p:nvPicPr>
          <p:cNvPr id="45" name="Picture Placeholder 26">
            <a:extLst>
              <a:ext uri="{FF2B5EF4-FFF2-40B4-BE49-F238E27FC236}">
                <a16:creationId xmlns:a16="http://schemas.microsoft.com/office/drawing/2014/main" id="{B6100480-618C-A25B-5B5B-D8A80A255ED8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rcRect t="1691" b="1691"/>
          <a:stretch/>
        </p:blipFill>
        <p:spPr>
          <a:xfrm>
            <a:off x="8487559" y="4338812"/>
            <a:ext cx="1523262" cy="1523262"/>
          </a:xfrm>
          <a:prstGeom prst="rect">
            <a:avLst/>
          </a:prstGeom>
        </p:spPr>
      </p:pic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90ABC093-771D-B128-5677-8C8983B677C0}"/>
              </a:ext>
            </a:extLst>
          </p:cNvPr>
          <p:cNvSpPr txBox="1">
            <a:spLocks/>
          </p:cNvSpPr>
          <p:nvPr/>
        </p:nvSpPr>
        <p:spPr>
          <a:xfrm>
            <a:off x="8345977" y="6327043"/>
            <a:ext cx="3329687" cy="39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Founder, </a:t>
            </a:r>
            <a:r>
              <a:rPr lang="en-US" sz="1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Qonsult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Systems, Microsoft MVP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690228-659B-C181-21CD-DDD32B66DBA0}"/>
              </a:ext>
            </a:extLst>
          </p:cNvPr>
          <p:cNvSpPr txBox="1"/>
          <p:nvPr/>
        </p:nvSpPr>
        <p:spPr>
          <a:xfrm>
            <a:off x="453339" y="2621020"/>
            <a:ext cx="10363200" cy="11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Wednesday, June 28, 4PM SGT </a:t>
            </a:r>
            <a:r>
              <a:rPr lang="en-SG" sz="1600" kern="0" dirty="0">
                <a:solidFill>
                  <a:srgbClr val="D59DFF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LIVE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| 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Improve productivity with </a:t>
            </a:r>
            <a:r>
              <a:rPr lang="en-SG" sz="1600" b="1" kern="0" dirty="0" err="1"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Times New Roman" panose="02020603050405020304" pitchFamily="18" charset="0"/>
                <a:cs typeface="Segoe UI Semibold" panose="020B0502040204020203" pitchFamily="34" charset="0"/>
              </a:rPr>
              <a:t>ChatGPT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and </a:t>
            </a:r>
            <a:r>
              <a:rPr lang="en-SG" sz="1600" b="1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Azure </a:t>
            </a:r>
            <a:r>
              <a:rPr lang="en-SG" sz="1600" b="1" kern="0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OpenAI</a:t>
            </a:r>
            <a:endParaRPr lang="en-SG" sz="1600" b="1" kern="0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Thursday, July 6, 4PM SGT</a:t>
            </a:r>
            <a:r>
              <a:rPr lang="en-SG" sz="1600" kern="0" dirty="0">
                <a:solidFill>
                  <a:srgbClr val="D59DFF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LIVE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|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Build apps efficiently with </a:t>
            </a:r>
            <a:r>
              <a:rPr lang="en-SG" sz="1600" b="1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AI </a:t>
            </a:r>
            <a:r>
              <a:rPr lang="en-SG" sz="1600" b="1" kern="0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Copilot</a:t>
            </a:r>
            <a:endParaRPr lang="en-SG" sz="1600" b="1" kern="0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Thursday, July 13, 4PM SGT</a:t>
            </a:r>
            <a:r>
              <a:rPr lang="en-SG" sz="1600" kern="0" dirty="0">
                <a:solidFill>
                  <a:srgbClr val="D59DFF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LIVE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| 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Deliver quality services with </a:t>
            </a:r>
            <a:r>
              <a:rPr lang="en-SG" sz="1600" b="1" kern="0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IaC</a:t>
            </a:r>
            <a:r>
              <a:rPr lang="en-SG" sz="1600" b="1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on Azure DevOps  </a:t>
            </a:r>
          </a:p>
        </p:txBody>
      </p:sp>
    </p:spTree>
    <p:extLst>
      <p:ext uri="{BB962C8B-B14F-4D97-AF65-F5344CB8AC3E}">
        <p14:creationId xmlns:p14="http://schemas.microsoft.com/office/powerpoint/2010/main" val="687070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4">
            <a:extLst>
              <a:ext uri="{FF2B5EF4-FFF2-40B4-BE49-F238E27FC236}">
                <a16:creationId xmlns:a16="http://schemas.microsoft.com/office/drawing/2014/main" id="{CBD5B1F4-D6AF-8218-1823-74E57F743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107" y="216467"/>
            <a:ext cx="7507864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Technical- Singapore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B2508B7-8C7A-F7CB-66ED-A808649E0375}"/>
              </a:ext>
            </a:extLst>
          </p:cNvPr>
          <p:cNvSpPr txBox="1"/>
          <p:nvPr/>
        </p:nvSpPr>
        <p:spPr>
          <a:xfrm>
            <a:off x="4401107" y="1188087"/>
            <a:ext cx="7507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55-minute virtual session where we showcase </a:t>
            </a:r>
          </a:p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latest innovative tech trends specific to Singapore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4A83979-58FE-50FD-8482-51065C7D07A8}"/>
              </a:ext>
            </a:extLst>
          </p:cNvPr>
          <p:cNvSpPr txBox="1"/>
          <p:nvPr/>
        </p:nvSpPr>
        <p:spPr>
          <a:xfrm>
            <a:off x="453339" y="2621020"/>
            <a:ext cx="10363200" cy="115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Wednesday, June 28, 4PM SGT </a:t>
            </a:r>
            <a:r>
              <a:rPr lang="en-SG" sz="1600" kern="0" dirty="0">
                <a:solidFill>
                  <a:srgbClr val="D59DFF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LIVE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| 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Improve productivity with </a:t>
            </a:r>
            <a:r>
              <a:rPr lang="en-SG" sz="1600" b="1" kern="0" dirty="0" err="1">
                <a:solidFill>
                  <a:schemeClr val="bg1"/>
                </a:solidFill>
                <a:effectLst/>
                <a:latin typeface="Segoe UI Semibold" panose="020B0502040204020203" pitchFamily="34" charset="0"/>
                <a:ea typeface="Times New Roman" panose="02020603050405020304" pitchFamily="18" charset="0"/>
                <a:cs typeface="Segoe UI Semibold" panose="020B0502040204020203" pitchFamily="34" charset="0"/>
              </a:rPr>
              <a:t>ChatGPT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and </a:t>
            </a:r>
            <a:r>
              <a:rPr lang="en-SG" sz="1600" b="1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Azure </a:t>
            </a:r>
            <a:r>
              <a:rPr lang="en-SG" sz="1600" b="1" kern="0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OpenAI</a:t>
            </a:r>
            <a:endParaRPr lang="en-SG" sz="1600" b="1" kern="0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Thursday, July 6, 4PM SGT</a:t>
            </a:r>
            <a:r>
              <a:rPr lang="en-SG" sz="1600" kern="0" dirty="0">
                <a:solidFill>
                  <a:srgbClr val="D59DFF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LIVE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|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 Build apps efficiently with </a:t>
            </a:r>
            <a:r>
              <a:rPr lang="en-SG" sz="1600" b="1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AI </a:t>
            </a:r>
            <a:r>
              <a:rPr lang="en-SG" sz="1600" b="1" kern="0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Copilot</a:t>
            </a:r>
            <a:endParaRPr lang="en-SG" sz="1600" b="1" kern="0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Thursday, July 13, 4PM SGT</a:t>
            </a:r>
            <a:r>
              <a:rPr lang="en-SG" sz="1600" kern="0" dirty="0">
                <a:solidFill>
                  <a:srgbClr val="D59DFF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LIVE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Light" panose="020B0502040204020203" pitchFamily="34" charset="0"/>
                <a:ea typeface="Times New Roman" panose="02020603050405020304" pitchFamily="18" charset="0"/>
                <a:cs typeface="Segoe UI Light" panose="020B0502040204020203" pitchFamily="34" charset="0"/>
              </a:rPr>
              <a:t> | </a:t>
            </a:r>
            <a:r>
              <a:rPr lang="en-SG" sz="16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Deliver quality services with </a:t>
            </a:r>
            <a:r>
              <a:rPr lang="en-SG" sz="1600" b="1" kern="0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IaC</a:t>
            </a:r>
            <a:r>
              <a:rPr lang="en-SG" sz="1600" b="1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on Azure DevOps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AB3A82-5D60-4355-6785-0837B328FEA2}"/>
              </a:ext>
            </a:extLst>
          </p:cNvPr>
          <p:cNvSpPr txBox="1"/>
          <p:nvPr/>
        </p:nvSpPr>
        <p:spPr>
          <a:xfrm>
            <a:off x="9678300" y="3310835"/>
            <a:ext cx="2463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SG" sz="1600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Register now </a:t>
            </a:r>
          </a:p>
          <a:p>
            <a:pPr lvl="0" algn="ctr"/>
            <a:r>
              <a:rPr lang="en-SG" sz="1600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for this free event!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BFE096-B7FE-606B-50A7-4C534ACA1236}"/>
              </a:ext>
            </a:extLst>
          </p:cNvPr>
          <p:cNvSpPr txBox="1"/>
          <p:nvPr/>
        </p:nvSpPr>
        <p:spPr>
          <a:xfrm>
            <a:off x="485903" y="2171748"/>
            <a:ext cx="103632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1600" kern="0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Join us for this free live virtual event!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38664C-D743-A8D1-7827-024B63DC1D04}"/>
              </a:ext>
            </a:extLst>
          </p:cNvPr>
          <p:cNvSpPr txBox="1"/>
          <p:nvPr/>
        </p:nvSpPr>
        <p:spPr>
          <a:xfrm>
            <a:off x="9690675" y="3841360"/>
            <a:ext cx="2463545" cy="255529"/>
          </a:xfrm>
          <a:prstGeom prst="rect">
            <a:avLst/>
          </a:prstGeom>
          <a:solidFill>
            <a:srgbClr val="D59DFF"/>
          </a:solidFill>
        </p:spPr>
        <p:txBody>
          <a:bodyPr wrap="square">
            <a:spAutoFit/>
          </a:bodyPr>
          <a:lstStyle/>
          <a:p>
            <a:r>
              <a:rPr lang="en-SG" sz="1000" kern="0" dirty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https://</a:t>
            </a:r>
            <a:r>
              <a:rPr lang="en-SG" sz="1000" kern="0" dirty="0" err="1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aka.ms</a:t>
            </a:r>
            <a:r>
              <a:rPr lang="en-SG" sz="1000" kern="0" dirty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/lets-get-technical-sg-</a:t>
            </a:r>
            <a:r>
              <a:rPr lang="en-SG" sz="1000" kern="0" dirty="0" err="1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tw</a:t>
            </a:r>
            <a:r>
              <a:rPr lang="en-SG" sz="1000" kern="0" dirty="0">
                <a:solidFill>
                  <a:srgbClr val="7030A0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endParaRPr lang="en-US" sz="1000" dirty="0">
              <a:solidFill>
                <a:srgbClr val="7030A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86EB577-4F5B-BFBC-3778-D0EA7FAFA1FE}"/>
              </a:ext>
            </a:extLst>
          </p:cNvPr>
          <p:cNvSpPr txBox="1"/>
          <p:nvPr/>
        </p:nvSpPr>
        <p:spPr>
          <a:xfrm>
            <a:off x="544177" y="3825259"/>
            <a:ext cx="10363200" cy="41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SG" sz="1600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Our speakers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120835-2C1A-12FD-F69F-39B2A4C74C58}"/>
              </a:ext>
            </a:extLst>
          </p:cNvPr>
          <p:cNvSpPr txBox="1"/>
          <p:nvPr/>
        </p:nvSpPr>
        <p:spPr>
          <a:xfrm rot="5400000">
            <a:off x="11864379" y="422155"/>
            <a:ext cx="102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TWITTER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8B3850-138E-6717-FFDD-6E7DF8B86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047" y="2089809"/>
            <a:ext cx="1216800" cy="121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D33D46-AA74-E334-E607-8E283003138E}"/>
              </a:ext>
            </a:extLst>
          </p:cNvPr>
          <p:cNvSpPr txBox="1"/>
          <p:nvPr/>
        </p:nvSpPr>
        <p:spPr>
          <a:xfrm>
            <a:off x="6486784" y="-354257"/>
            <a:ext cx="588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use the appropriate aka link for the different channels</a:t>
            </a:r>
          </a:p>
        </p:txBody>
      </p:sp>
      <p:pic>
        <p:nvPicPr>
          <p:cNvPr id="48" name="Picture Placeholder 47" descr="A person wearing glasses smiling&#10;&#10;Description automatically generated with low confidence">
            <a:extLst>
              <a:ext uri="{FF2B5EF4-FFF2-40B4-BE49-F238E27FC236}">
                <a16:creationId xmlns:a16="http://schemas.microsoft.com/office/drawing/2014/main" id="{63EF98CE-6A67-FA8D-DB58-BD6F69D48A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118" b="7118"/>
          <a:stretch>
            <a:fillRect/>
          </a:stretch>
        </p:blipFill>
        <p:spPr>
          <a:xfrm>
            <a:off x="547688" y="4356100"/>
            <a:ext cx="1524000" cy="1506538"/>
          </a:xfr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AF1F438B-91B1-02A0-2685-1EB50E3F61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5903" y="6005657"/>
            <a:ext cx="2121371" cy="37275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/>
              <a:t>Marvin Heng </a:t>
            </a:r>
          </a:p>
        </p:txBody>
      </p:sp>
      <p:pic>
        <p:nvPicPr>
          <p:cNvPr id="17" name="Picture Placeholder 26" descr="A person wearing glasses and a black shirt&#10;&#10;Description automatically generated with medium confidence">
            <a:extLst>
              <a:ext uri="{FF2B5EF4-FFF2-40B4-BE49-F238E27FC236}">
                <a16:creationId xmlns:a16="http://schemas.microsoft.com/office/drawing/2014/main" id="{DD315163-B362-6976-652E-7C91D86843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919" b="3919"/>
          <a:stretch>
            <a:fillRect/>
          </a:stretch>
        </p:blipFill>
        <p:spPr>
          <a:xfrm>
            <a:off x="5859982" y="4338812"/>
            <a:ext cx="1523262" cy="1523262"/>
          </a:xfrm>
          <a:prstGeom prst="rect">
            <a:avLst/>
          </a:prstGeom>
        </p:spPr>
      </p:pic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2B2E8662-7404-F780-38E9-78645BC6E1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5902" y="6332774"/>
            <a:ext cx="2676369" cy="372752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sz="1200" dirty="0"/>
              <a:t>Tech Advisor, </a:t>
            </a:r>
            <a:r>
              <a:rPr lang="en-US" sz="1200" dirty="0" err="1"/>
              <a:t>Amhere</a:t>
            </a:r>
            <a:r>
              <a:rPr lang="en-US" sz="1200" dirty="0"/>
              <a:t>, Microsoft MVP </a:t>
            </a:r>
          </a:p>
        </p:txBody>
      </p:sp>
      <p:pic>
        <p:nvPicPr>
          <p:cNvPr id="19" name="Picture Placeholder 15" descr="A person smiling at camera&#10;&#10;Description automatically generated with low confidence">
            <a:extLst>
              <a:ext uri="{FF2B5EF4-FFF2-40B4-BE49-F238E27FC236}">
                <a16:creationId xmlns:a16="http://schemas.microsoft.com/office/drawing/2014/main" id="{A798C7D4-6ED4-C615-F864-D0838502A5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/>
          <a:stretch>
            <a:fillRect/>
          </a:stretch>
        </p:blipFill>
        <p:spPr>
          <a:xfrm>
            <a:off x="3370096" y="4338812"/>
            <a:ext cx="1523262" cy="1523262"/>
          </a:xfrm>
        </p:spPr>
      </p:pic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65C7937-44B6-6755-4EFA-6AA2FAA91E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95953" y="6005657"/>
            <a:ext cx="2121371" cy="37275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dirty="0"/>
              <a:t>Mary </a:t>
            </a:r>
            <a:r>
              <a:rPr lang="en-US" dirty="0" err="1"/>
              <a:t>Angiela</a:t>
            </a:r>
            <a:r>
              <a:rPr lang="en-US" dirty="0"/>
              <a:t> </a:t>
            </a:r>
            <a:r>
              <a:rPr lang="en-US" dirty="0" err="1"/>
              <a:t>Cerbolles</a:t>
            </a:r>
            <a:endParaRPr lang="en-US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3DAD674-F124-9C83-A461-65CE909BDB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95953" y="6346629"/>
            <a:ext cx="2294366" cy="372752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400" dirty="0"/>
              <a:t>Product Analyst, Microsoft MVP 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447123A-CCEF-A1DC-D167-BC142B7211C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98196" y="6005657"/>
            <a:ext cx="2294366" cy="390400"/>
          </a:xfrm>
        </p:spPr>
        <p:txBody>
          <a:bodyPr/>
          <a:lstStyle/>
          <a:p>
            <a:r>
              <a:rPr lang="en-US" dirty="0"/>
              <a:t>Vincent </a:t>
            </a:r>
            <a:r>
              <a:rPr lang="en-US" dirty="0" err="1"/>
              <a:t>Kok</a:t>
            </a:r>
            <a:endParaRPr lang="en-US" dirty="0"/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B67FF466-AD34-3310-8875-CE5F5FD195F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98196" y="6328981"/>
            <a:ext cx="2294366" cy="3904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Technical Trainer, Microsoft </a:t>
            </a:r>
          </a:p>
        </p:txBody>
      </p:sp>
      <p:sp>
        <p:nvSpPr>
          <p:cNvPr id="44" name="Text Placeholder 12">
            <a:extLst>
              <a:ext uri="{FF2B5EF4-FFF2-40B4-BE49-F238E27FC236}">
                <a16:creationId xmlns:a16="http://schemas.microsoft.com/office/drawing/2014/main" id="{CF5BB1AA-D569-9E38-451F-2D33D6E15D12}"/>
              </a:ext>
            </a:extLst>
          </p:cNvPr>
          <p:cNvSpPr txBox="1">
            <a:spLocks/>
          </p:cNvSpPr>
          <p:nvPr/>
        </p:nvSpPr>
        <p:spPr>
          <a:xfrm>
            <a:off x="8345747" y="6005657"/>
            <a:ext cx="2294366" cy="39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Sakthis</a:t>
            </a:r>
            <a:r>
              <a:rPr lang="en-US" dirty="0"/>
              <a:t> Kumar</a:t>
            </a:r>
          </a:p>
        </p:txBody>
      </p:sp>
      <p:pic>
        <p:nvPicPr>
          <p:cNvPr id="45" name="Picture Placeholder 26">
            <a:extLst>
              <a:ext uri="{FF2B5EF4-FFF2-40B4-BE49-F238E27FC236}">
                <a16:creationId xmlns:a16="http://schemas.microsoft.com/office/drawing/2014/main" id="{F0F0BA41-C23F-2B42-CEFE-632048BC169B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rcRect t="1691" b="1691"/>
          <a:stretch/>
        </p:blipFill>
        <p:spPr>
          <a:xfrm>
            <a:off x="8487559" y="4338812"/>
            <a:ext cx="1523262" cy="1523262"/>
          </a:xfrm>
          <a:prstGeom prst="rect">
            <a:avLst/>
          </a:prstGeom>
        </p:spPr>
      </p:pic>
      <p:sp>
        <p:nvSpPr>
          <p:cNvPr id="46" name="Text Placeholder 13">
            <a:extLst>
              <a:ext uri="{FF2B5EF4-FFF2-40B4-BE49-F238E27FC236}">
                <a16:creationId xmlns:a16="http://schemas.microsoft.com/office/drawing/2014/main" id="{810CBD72-51AE-EDF0-9312-092F373D075E}"/>
              </a:ext>
            </a:extLst>
          </p:cNvPr>
          <p:cNvSpPr txBox="1">
            <a:spLocks/>
          </p:cNvSpPr>
          <p:nvPr/>
        </p:nvSpPr>
        <p:spPr>
          <a:xfrm>
            <a:off x="8345977" y="6327043"/>
            <a:ext cx="3329687" cy="39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Founder, </a:t>
            </a:r>
            <a:r>
              <a:rPr lang="en-US" sz="1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Qonsult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Systems, Microsoft MVP  </a:t>
            </a:r>
          </a:p>
        </p:txBody>
      </p:sp>
    </p:spTree>
    <p:extLst>
      <p:ext uri="{BB962C8B-B14F-4D97-AF65-F5344CB8AC3E}">
        <p14:creationId xmlns:p14="http://schemas.microsoft.com/office/powerpoint/2010/main" val="4287112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C6AD-008D-A347-AF99-347AE009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6" y="2464869"/>
            <a:ext cx="6760585" cy="132556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Singapore</a:t>
            </a:r>
            <a:br>
              <a:rPr lang="en-US" sz="2800" dirty="0"/>
            </a:br>
            <a:r>
              <a:rPr lang="en-SG" sz="28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Improve productivity with </a:t>
            </a:r>
            <a:br>
              <a:rPr lang="en-SG" sz="28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</a:br>
            <a:r>
              <a:rPr lang="en-SG" sz="2800" kern="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ChatGPT</a:t>
            </a:r>
            <a:r>
              <a:rPr lang="en-SG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and Azure </a:t>
            </a:r>
            <a:r>
              <a:rPr lang="en-SG" sz="2800" kern="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OpenAI</a:t>
            </a:r>
            <a:endParaRPr lang="en-US" sz="2800" kern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6F93B6B8-1E61-1F8F-E70C-EAD511CFEDF2}"/>
              </a:ext>
            </a:extLst>
          </p:cNvPr>
          <p:cNvSpPr txBox="1">
            <a:spLocks/>
          </p:cNvSpPr>
          <p:nvPr/>
        </p:nvSpPr>
        <p:spPr>
          <a:xfrm>
            <a:off x="547689" y="2772256"/>
            <a:ext cx="8859202" cy="5285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D59DF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DDD09F-E4C9-D1F4-2926-145A8A70DA50}"/>
              </a:ext>
            </a:extLst>
          </p:cNvPr>
          <p:cNvSpPr txBox="1">
            <a:spLocks/>
          </p:cNvSpPr>
          <p:nvPr/>
        </p:nvSpPr>
        <p:spPr>
          <a:xfrm>
            <a:off x="547688" y="5895300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59DFF"/>
                </a:solidFill>
              </a:rPr>
              <a:t>https://</a:t>
            </a:r>
            <a:r>
              <a:rPr lang="en-US" sz="1800" dirty="0" err="1">
                <a:solidFill>
                  <a:srgbClr val="D59DFF"/>
                </a:solidFill>
              </a:rPr>
              <a:t>aka.ms</a:t>
            </a:r>
            <a:r>
              <a:rPr lang="en-US" sz="1800" dirty="0">
                <a:solidFill>
                  <a:srgbClr val="D59DFF"/>
                </a:solidFill>
              </a:rPr>
              <a:t>/lets-get-technical-sg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434B7591-E85D-5CA2-E672-E8B5126CE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8" y="4191980"/>
            <a:ext cx="5455079" cy="528579"/>
          </a:xfrm>
        </p:spPr>
        <p:txBody>
          <a:bodyPr>
            <a:normAutofit fontScale="92500"/>
          </a:bodyPr>
          <a:lstStyle/>
          <a:p>
            <a:r>
              <a:rPr lang="en-US" dirty="0"/>
              <a:t>Wednesday, June 28 | 4</a:t>
            </a:r>
            <a:r>
              <a:rPr lang="en-US" sz="2400" dirty="0"/>
              <a:t>PM</a:t>
            </a:r>
            <a:r>
              <a:rPr lang="en-US" dirty="0"/>
              <a:t> SGT | </a:t>
            </a:r>
            <a:r>
              <a:rPr lang="en-US" dirty="0">
                <a:solidFill>
                  <a:srgbClr val="D59DFF"/>
                </a:solidFill>
              </a:rPr>
              <a:t>LIVE</a:t>
            </a:r>
          </a:p>
          <a:p>
            <a:endParaRPr lang="en-US" dirty="0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ED020419-7585-756E-011F-2D912D19936C}"/>
              </a:ext>
            </a:extLst>
          </p:cNvPr>
          <p:cNvSpPr txBox="1">
            <a:spLocks/>
          </p:cNvSpPr>
          <p:nvPr/>
        </p:nvSpPr>
        <p:spPr>
          <a:xfrm>
            <a:off x="547686" y="4739866"/>
            <a:ext cx="6864495" cy="528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ChatGPT</a:t>
            </a:r>
            <a:r>
              <a:rPr lang="en-SG" sz="160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SG" sz="160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OpenAI</a:t>
            </a:r>
            <a:r>
              <a:rPr lang="en-SG" sz="160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have been drawing lots of attention from many, but is it hype or reality? Join us for this technical session as we show you what Azure </a:t>
            </a:r>
            <a:r>
              <a:rPr lang="en-SG" sz="1600" u="none" strike="noStrike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OpenAI</a:t>
            </a:r>
            <a:r>
              <a:rPr lang="en-SG" sz="1600" u="none" strike="noStrike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can do for businesses and how it can improve productivity and processes.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ABBAC-FEB7-995E-6DFC-5116DAA17B57}"/>
              </a:ext>
            </a:extLst>
          </p:cNvPr>
          <p:cNvSpPr txBox="1"/>
          <p:nvPr/>
        </p:nvSpPr>
        <p:spPr>
          <a:xfrm>
            <a:off x="547686" y="6430477"/>
            <a:ext cx="9746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Get Technical – Singapore is a 55-minute virtual session where we showcase the latest innovative tech trends specific to Singapore 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15B933-E25C-BE33-09FA-FD79A5000B5E}"/>
              </a:ext>
            </a:extLst>
          </p:cNvPr>
          <p:cNvSpPr/>
          <p:nvPr/>
        </p:nvSpPr>
        <p:spPr>
          <a:xfrm>
            <a:off x="8271164" y="2756631"/>
            <a:ext cx="2022763" cy="1960418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B7A1BDF-42F3-394B-F20D-38A572E06CB6}"/>
              </a:ext>
            </a:extLst>
          </p:cNvPr>
          <p:cNvSpPr txBox="1">
            <a:spLocks/>
          </p:cNvSpPr>
          <p:nvPr/>
        </p:nvSpPr>
        <p:spPr>
          <a:xfrm>
            <a:off x="8346205" y="4771088"/>
            <a:ext cx="2121371" cy="3727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>
                <a:solidFill>
                  <a:schemeClr val="bg1"/>
                </a:solidFill>
              </a:rPr>
              <a:t>Marvin Heng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8F072B5-9252-3531-3CD7-BA6E8EB9A7A7}"/>
              </a:ext>
            </a:extLst>
          </p:cNvPr>
          <p:cNvSpPr txBox="1">
            <a:spLocks/>
          </p:cNvSpPr>
          <p:nvPr/>
        </p:nvSpPr>
        <p:spPr>
          <a:xfrm>
            <a:off x="8346205" y="4987615"/>
            <a:ext cx="2676369" cy="3727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chemeClr val="bg1"/>
                </a:solidFill>
              </a:rPr>
              <a:t>Tech Advisor, </a:t>
            </a:r>
            <a:r>
              <a:rPr lang="en-US" sz="1200" dirty="0" err="1">
                <a:solidFill>
                  <a:schemeClr val="bg1"/>
                </a:solidFill>
              </a:rPr>
              <a:t>Amhere</a:t>
            </a:r>
            <a:r>
              <a:rPr lang="en-US" sz="1200" dirty="0">
                <a:solidFill>
                  <a:schemeClr val="bg1"/>
                </a:solidFill>
              </a:rPr>
              <a:t>, Microsoft MVP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F192787-6EF9-F3C7-432A-66C8EBC7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407" y="4016041"/>
            <a:ext cx="899039" cy="89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DF2C21-8E8D-3A9B-F61C-1ED7E0F106D2}"/>
              </a:ext>
            </a:extLst>
          </p:cNvPr>
          <p:cNvSpPr txBox="1"/>
          <p:nvPr/>
        </p:nvSpPr>
        <p:spPr>
          <a:xfrm>
            <a:off x="10042757" y="-369332"/>
            <a:ext cx="214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Speakers promo only</a:t>
            </a:r>
          </a:p>
        </p:txBody>
      </p:sp>
    </p:spTree>
    <p:extLst>
      <p:ext uri="{BB962C8B-B14F-4D97-AF65-F5344CB8AC3E}">
        <p14:creationId xmlns:p14="http://schemas.microsoft.com/office/powerpoint/2010/main" val="4949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C6AD-008D-A347-AF99-347AE009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6" y="2464869"/>
            <a:ext cx="6760585" cy="132556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Singapore</a:t>
            </a:r>
            <a:br>
              <a:rPr lang="en-US" sz="2800" dirty="0"/>
            </a:br>
            <a:r>
              <a:rPr lang="en-SG" sz="2800" kern="0" dirty="0">
                <a:solidFill>
                  <a:schemeClr val="bg1"/>
                </a:solidFill>
                <a:effectLst/>
                <a:latin typeface="Segoe UI Semilight" panose="020B0402040204020203" pitchFamily="34" charset="0"/>
                <a:ea typeface="Times New Roman" panose="02020603050405020304" pitchFamily="18" charset="0"/>
                <a:cs typeface="Segoe UI Semilight" panose="020B0402040204020203" pitchFamily="34" charset="0"/>
              </a:rPr>
              <a:t>Build apps efficiently with </a:t>
            </a:r>
            <a:r>
              <a:rPr lang="en-SG" sz="2800" kern="0" dirty="0">
                <a:solidFill>
                  <a:schemeClr val="bg1"/>
                </a:solidFill>
              </a:rPr>
              <a:t>AI </a:t>
            </a:r>
            <a:r>
              <a:rPr lang="en-SG" sz="2800" kern="0" dirty="0" err="1">
                <a:solidFill>
                  <a:schemeClr val="bg1"/>
                </a:solidFill>
              </a:rPr>
              <a:t>Copilot</a:t>
            </a:r>
            <a:endParaRPr lang="en-US" sz="2800" kern="0" dirty="0"/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6F93B6B8-1E61-1F8F-E70C-EAD511CFEDF2}"/>
              </a:ext>
            </a:extLst>
          </p:cNvPr>
          <p:cNvSpPr txBox="1">
            <a:spLocks/>
          </p:cNvSpPr>
          <p:nvPr/>
        </p:nvSpPr>
        <p:spPr>
          <a:xfrm>
            <a:off x="547689" y="2772256"/>
            <a:ext cx="8859202" cy="5285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D59DF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DDD09F-E4C9-D1F4-2926-145A8A70DA50}"/>
              </a:ext>
            </a:extLst>
          </p:cNvPr>
          <p:cNvSpPr txBox="1">
            <a:spLocks/>
          </p:cNvSpPr>
          <p:nvPr/>
        </p:nvSpPr>
        <p:spPr>
          <a:xfrm>
            <a:off x="547688" y="5895300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59DFF"/>
                </a:solidFill>
              </a:rPr>
              <a:t>https://</a:t>
            </a:r>
            <a:r>
              <a:rPr lang="en-US" sz="1800" dirty="0" err="1">
                <a:solidFill>
                  <a:srgbClr val="D59DFF"/>
                </a:solidFill>
              </a:rPr>
              <a:t>aka.ms</a:t>
            </a:r>
            <a:r>
              <a:rPr lang="en-US" sz="1800" dirty="0">
                <a:solidFill>
                  <a:srgbClr val="D59DFF"/>
                </a:solidFill>
              </a:rPr>
              <a:t>/lets-get-technical-sg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434B7591-E85D-5CA2-E672-E8B5126CE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8" y="4191980"/>
            <a:ext cx="5455079" cy="528579"/>
          </a:xfrm>
        </p:spPr>
        <p:txBody>
          <a:bodyPr>
            <a:normAutofit/>
          </a:bodyPr>
          <a:lstStyle/>
          <a:p>
            <a:r>
              <a:rPr lang="en-US" dirty="0"/>
              <a:t>Thursday, July 6 | 4</a:t>
            </a:r>
            <a:r>
              <a:rPr lang="en-US" sz="2400" dirty="0"/>
              <a:t>PM</a:t>
            </a:r>
            <a:r>
              <a:rPr lang="en-US" dirty="0"/>
              <a:t> SGT | </a:t>
            </a:r>
            <a:r>
              <a:rPr lang="en-US" dirty="0">
                <a:solidFill>
                  <a:srgbClr val="D59DFF"/>
                </a:solidFill>
              </a:rPr>
              <a:t>LIVE</a:t>
            </a:r>
          </a:p>
          <a:p>
            <a:endParaRPr lang="en-US" dirty="0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ED020419-7585-756E-011F-2D912D19936C}"/>
              </a:ext>
            </a:extLst>
          </p:cNvPr>
          <p:cNvSpPr txBox="1">
            <a:spLocks/>
          </p:cNvSpPr>
          <p:nvPr/>
        </p:nvSpPr>
        <p:spPr>
          <a:xfrm>
            <a:off x="547686" y="4739866"/>
            <a:ext cx="6864495" cy="528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0" i="0" u="none" strike="noStrike" dirty="0">
                <a:effectLst/>
                <a:latin typeface="Segoe UI" panose="020B0502040204020203" pitchFamily="34" charset="0"/>
              </a:rPr>
              <a:t>Supercharge your Power Apps and Power Automate experience with </a:t>
            </a:r>
            <a:r>
              <a:rPr lang="en-SG" sz="1600" b="0" i="0" u="none" strike="noStrike" dirty="0" err="1">
                <a:effectLst/>
                <a:latin typeface="Segoe UI" panose="020B0502040204020203" pitchFamily="34" charset="0"/>
              </a:rPr>
              <a:t>Copilot</a:t>
            </a:r>
            <a:r>
              <a:rPr lang="en-SG" sz="1600" b="0" i="0" u="none" strike="noStrike" dirty="0">
                <a:effectLst/>
                <a:latin typeface="Segoe UI" panose="020B0502040204020203" pitchFamily="34" charset="0"/>
              </a:rPr>
              <a:t>. With </a:t>
            </a:r>
            <a:r>
              <a:rPr lang="en-SG" sz="1600" b="0" i="0" u="none" strike="noStrike" dirty="0" err="1">
                <a:effectLst/>
                <a:latin typeface="Segoe UI" panose="020B0502040204020203" pitchFamily="34" charset="0"/>
              </a:rPr>
              <a:t>Copilot</a:t>
            </a:r>
            <a:r>
              <a:rPr lang="en-SG" sz="1600" b="0" i="0" u="none" strike="noStrike" dirty="0">
                <a:effectLst/>
                <a:latin typeface="Segoe UI" panose="020B0502040204020203" pitchFamily="34" charset="0"/>
              </a:rPr>
              <a:t> feature, helps you build apps faster and build better flows using the natural language. </a:t>
            </a:r>
          </a:p>
          <a:p>
            <a:r>
              <a:rPr lang="en-SG" sz="1600" b="0" i="0" u="none" strike="noStrike" dirty="0">
                <a:effectLst/>
                <a:latin typeface="Segoe UI" panose="020B0502040204020203" pitchFamily="34" charset="0"/>
              </a:rPr>
              <a:t>Get ready to create amazing apps and flow in no time!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18F21-0C0D-C0AD-3C78-AE5DB0722EE3}"/>
              </a:ext>
            </a:extLst>
          </p:cNvPr>
          <p:cNvSpPr txBox="1"/>
          <p:nvPr/>
        </p:nvSpPr>
        <p:spPr>
          <a:xfrm>
            <a:off x="547686" y="6430477"/>
            <a:ext cx="9746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Get Technical – Singapore is a 55-minute virtual session where we showcase the latest innovative tech trends specific to Singapore 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3A75BE-FC61-B5A8-D2BD-B6CD80FB6580}"/>
              </a:ext>
            </a:extLst>
          </p:cNvPr>
          <p:cNvSpPr/>
          <p:nvPr/>
        </p:nvSpPr>
        <p:spPr>
          <a:xfrm>
            <a:off x="7813964" y="1468582"/>
            <a:ext cx="2022763" cy="196041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886E353-E07C-74E4-DA6A-2BE884B6C742}"/>
              </a:ext>
            </a:extLst>
          </p:cNvPr>
          <p:cNvSpPr/>
          <p:nvPr/>
        </p:nvSpPr>
        <p:spPr>
          <a:xfrm>
            <a:off x="9912584" y="3177605"/>
            <a:ext cx="2022763" cy="196041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29D5B7B-1FE4-DDD2-9E09-3E2D416A6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6080" y="2529961"/>
            <a:ext cx="899039" cy="89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36E217-639A-BA2D-A1AC-A22CC5CBEB47}"/>
              </a:ext>
            </a:extLst>
          </p:cNvPr>
          <p:cNvSpPr txBox="1">
            <a:spLocks/>
          </p:cNvSpPr>
          <p:nvPr/>
        </p:nvSpPr>
        <p:spPr>
          <a:xfrm>
            <a:off x="7813964" y="3378057"/>
            <a:ext cx="2121371" cy="372752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bg1"/>
                </a:solidFill>
              </a:rPr>
              <a:t>Mary Angiela Cerbolles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49AFDBD-EFC0-4D48-0A13-450F3B485C71}"/>
              </a:ext>
            </a:extLst>
          </p:cNvPr>
          <p:cNvSpPr txBox="1">
            <a:spLocks/>
          </p:cNvSpPr>
          <p:nvPr/>
        </p:nvSpPr>
        <p:spPr>
          <a:xfrm>
            <a:off x="7813964" y="3651833"/>
            <a:ext cx="2294366" cy="37275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chemeClr val="bg1"/>
                </a:solidFill>
              </a:rPr>
              <a:t>Product Analyst, Microsoft MVP 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F09D47C-C0BE-B4D3-9C47-F999F749E99B}"/>
              </a:ext>
            </a:extLst>
          </p:cNvPr>
          <p:cNvSpPr txBox="1">
            <a:spLocks/>
          </p:cNvSpPr>
          <p:nvPr/>
        </p:nvSpPr>
        <p:spPr>
          <a:xfrm>
            <a:off x="9705296" y="5399311"/>
            <a:ext cx="2294366" cy="390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Vincent Kok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BE590B5-3816-F57A-711D-CCC08AF0C40F}"/>
              </a:ext>
            </a:extLst>
          </p:cNvPr>
          <p:cNvSpPr txBox="1">
            <a:spLocks/>
          </p:cNvSpPr>
          <p:nvPr/>
        </p:nvSpPr>
        <p:spPr>
          <a:xfrm>
            <a:off x="9705296" y="5722635"/>
            <a:ext cx="2294366" cy="3904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Technical Trainer, Microsoft </a:t>
            </a:r>
            <a:endParaRPr lang="en-US" sz="1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8E149C-A691-3BC0-46EF-73D3AC00A5F2}"/>
              </a:ext>
            </a:extLst>
          </p:cNvPr>
          <p:cNvSpPr txBox="1"/>
          <p:nvPr/>
        </p:nvSpPr>
        <p:spPr>
          <a:xfrm>
            <a:off x="10042757" y="-369332"/>
            <a:ext cx="214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Speakers promo only</a:t>
            </a:r>
          </a:p>
        </p:txBody>
      </p:sp>
    </p:spTree>
    <p:extLst>
      <p:ext uri="{BB962C8B-B14F-4D97-AF65-F5344CB8AC3E}">
        <p14:creationId xmlns:p14="http://schemas.microsoft.com/office/powerpoint/2010/main" val="1573433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C6AD-008D-A347-AF99-347AE0091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6" y="2464869"/>
            <a:ext cx="6760585" cy="1325563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Let’s Get Technical - Singapore</a:t>
            </a:r>
            <a:br>
              <a:rPr lang="en-US" sz="2800" dirty="0"/>
            </a:br>
            <a:r>
              <a:rPr lang="en-SG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Deliver quality services with </a:t>
            </a:r>
            <a:r>
              <a:rPr lang="en-SG" sz="2800" kern="0" dirty="0" err="1">
                <a:latin typeface="Segoe UI Semilight" panose="020B0402040204020203" pitchFamily="34" charset="0"/>
                <a:cs typeface="Segoe UI Semilight" panose="020B0402040204020203" pitchFamily="34" charset="0"/>
              </a:rPr>
              <a:t>IaC</a:t>
            </a:r>
            <a:r>
              <a:rPr lang="en-SG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br>
              <a:rPr lang="en-SG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SG" sz="2800" kern="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on Azure DevOps</a:t>
            </a:r>
            <a:endParaRPr lang="en-US" sz="2800" kern="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ext Placeholder 19">
            <a:extLst>
              <a:ext uri="{FF2B5EF4-FFF2-40B4-BE49-F238E27FC236}">
                <a16:creationId xmlns:a16="http://schemas.microsoft.com/office/drawing/2014/main" id="{6F93B6B8-1E61-1F8F-E70C-EAD511CFEDF2}"/>
              </a:ext>
            </a:extLst>
          </p:cNvPr>
          <p:cNvSpPr txBox="1">
            <a:spLocks/>
          </p:cNvSpPr>
          <p:nvPr/>
        </p:nvSpPr>
        <p:spPr>
          <a:xfrm>
            <a:off x="547689" y="2772256"/>
            <a:ext cx="8859202" cy="5285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D59DFF"/>
              </a:solidFill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51DDD09F-E4C9-D1F4-2926-145A8A70DA50}"/>
              </a:ext>
            </a:extLst>
          </p:cNvPr>
          <p:cNvSpPr txBox="1">
            <a:spLocks/>
          </p:cNvSpPr>
          <p:nvPr/>
        </p:nvSpPr>
        <p:spPr>
          <a:xfrm>
            <a:off x="547688" y="6159590"/>
            <a:ext cx="5455079" cy="528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D59DFF"/>
                </a:solidFill>
              </a:rPr>
              <a:t>https://</a:t>
            </a:r>
            <a:r>
              <a:rPr lang="en-US" sz="1800" dirty="0" err="1">
                <a:solidFill>
                  <a:srgbClr val="D59DFF"/>
                </a:solidFill>
              </a:rPr>
              <a:t>aka.ms</a:t>
            </a:r>
            <a:r>
              <a:rPr lang="en-US" sz="1800" dirty="0">
                <a:solidFill>
                  <a:srgbClr val="D59DFF"/>
                </a:solidFill>
              </a:rPr>
              <a:t>/lets-get-technical-sg</a:t>
            </a:r>
          </a:p>
        </p:txBody>
      </p:sp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434B7591-E85D-5CA2-E672-E8B5126CEA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7688" y="4191980"/>
            <a:ext cx="5455079" cy="528579"/>
          </a:xfrm>
        </p:spPr>
        <p:txBody>
          <a:bodyPr>
            <a:normAutofit/>
          </a:bodyPr>
          <a:lstStyle/>
          <a:p>
            <a:r>
              <a:rPr lang="en-US" dirty="0"/>
              <a:t>Thursday, July 13 | 4</a:t>
            </a:r>
            <a:r>
              <a:rPr lang="en-US" sz="2400" dirty="0"/>
              <a:t>PM</a:t>
            </a:r>
            <a:r>
              <a:rPr lang="en-US" dirty="0"/>
              <a:t> SGT | </a:t>
            </a:r>
            <a:r>
              <a:rPr lang="en-US" dirty="0">
                <a:solidFill>
                  <a:srgbClr val="D59DFF"/>
                </a:solidFill>
              </a:rPr>
              <a:t>LIVE</a:t>
            </a:r>
          </a:p>
          <a:p>
            <a:endParaRPr lang="en-US" dirty="0"/>
          </a:p>
        </p:txBody>
      </p: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ED020419-7585-756E-011F-2D912D19936C}"/>
              </a:ext>
            </a:extLst>
          </p:cNvPr>
          <p:cNvSpPr txBox="1">
            <a:spLocks/>
          </p:cNvSpPr>
          <p:nvPr/>
        </p:nvSpPr>
        <p:spPr>
          <a:xfrm>
            <a:off x="547686" y="4739866"/>
            <a:ext cx="6864495" cy="5285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1600" b="0" i="0" u="none" strike="noStrike" dirty="0">
                <a:effectLst/>
                <a:latin typeface="Segoe UI" panose="020B0502040204020203" pitchFamily="34" charset="0"/>
              </a:rPr>
              <a:t>As software projects grow, that doesn’t mean that your work has to be more challenging. In this session, we show you how you can use </a:t>
            </a:r>
            <a:r>
              <a:rPr lang="en-SG" sz="1600" b="0" i="0" u="none" strike="noStrike" dirty="0" err="1">
                <a:effectLst/>
                <a:latin typeface="Segoe UI" panose="020B0502040204020203" pitchFamily="34" charset="0"/>
              </a:rPr>
              <a:t>IaC</a:t>
            </a:r>
            <a:r>
              <a:rPr lang="en-SG" sz="1600" b="0" i="0" u="none" strike="noStrike" dirty="0">
                <a:effectLst/>
                <a:latin typeface="Segoe UI" panose="020B0502040204020203" pitchFamily="34" charset="0"/>
              </a:rPr>
              <a:t> (Infrastructure as Code) and leverage the built-in feature of Microsoft Azure DevOps to implement your DevOps lifecycle for Infrastructure implementation, operations, and management, along with change management controls.</a:t>
            </a:r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424FC-2B63-089E-DC3F-865BDD611B06}"/>
              </a:ext>
            </a:extLst>
          </p:cNvPr>
          <p:cNvSpPr txBox="1"/>
          <p:nvPr/>
        </p:nvSpPr>
        <p:spPr>
          <a:xfrm>
            <a:off x="547686" y="6430477"/>
            <a:ext cx="9746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9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Let’s Get Technical – Singapore is a 55-minute virtual session where we showcase the latest innovative tech trends specific to Singapore 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D492CB-EABF-A69D-6F0E-F360C46F95AE}"/>
              </a:ext>
            </a:extLst>
          </p:cNvPr>
          <p:cNvSpPr/>
          <p:nvPr/>
        </p:nvSpPr>
        <p:spPr>
          <a:xfrm>
            <a:off x="9088582" y="2320626"/>
            <a:ext cx="2022763" cy="196041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B95B5F9-165B-FD88-3CFC-AFB65088C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996" y="4007202"/>
            <a:ext cx="899039" cy="89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7D6FEBC-3358-C9B1-3239-6EE4150352B2}"/>
              </a:ext>
            </a:extLst>
          </p:cNvPr>
          <p:cNvSpPr txBox="1">
            <a:spLocks/>
          </p:cNvSpPr>
          <p:nvPr/>
        </p:nvSpPr>
        <p:spPr>
          <a:xfrm>
            <a:off x="8512612" y="4323697"/>
            <a:ext cx="2294366" cy="390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Sakthis</a:t>
            </a:r>
            <a:r>
              <a:rPr lang="en-US" dirty="0"/>
              <a:t> Kumar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D6C052E7-7B6E-DEA2-0080-B5D6FDAC7C54}"/>
              </a:ext>
            </a:extLst>
          </p:cNvPr>
          <p:cNvSpPr txBox="1">
            <a:spLocks/>
          </p:cNvSpPr>
          <p:nvPr/>
        </p:nvSpPr>
        <p:spPr>
          <a:xfrm>
            <a:off x="8512842" y="4575948"/>
            <a:ext cx="2294136" cy="39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Founder, </a:t>
            </a:r>
            <a:r>
              <a:rPr lang="en-US" sz="12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Qonsult</a:t>
            </a: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 Systems, Microsoft MVP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B3A9D7-1B07-386B-AE21-D26E2017DFD4}"/>
              </a:ext>
            </a:extLst>
          </p:cNvPr>
          <p:cNvSpPr txBox="1"/>
          <p:nvPr/>
        </p:nvSpPr>
        <p:spPr>
          <a:xfrm>
            <a:off x="10042757" y="-369332"/>
            <a:ext cx="214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Speakers promo only</a:t>
            </a:r>
          </a:p>
        </p:txBody>
      </p:sp>
    </p:spTree>
    <p:extLst>
      <p:ext uri="{BB962C8B-B14F-4D97-AF65-F5344CB8AC3E}">
        <p14:creationId xmlns:p14="http://schemas.microsoft.com/office/powerpoint/2010/main" val="332399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e4e70d0c-1ccd-4c5d-b6ee-9f2f639d736b">
      <Terms xmlns="http://schemas.microsoft.com/office/infopath/2007/PartnerControls"/>
    </lcf76f155ced4ddcb4097134ff3c332f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6F59E3C1E3E4BAA48EAE22399DB55" ma:contentTypeVersion="20" ma:contentTypeDescription="Create a new document." ma:contentTypeScope="" ma:versionID="dc3981dbce9af48a537d1d46fea5dc67">
  <xsd:schema xmlns:xsd="http://www.w3.org/2001/XMLSchema" xmlns:xs="http://www.w3.org/2001/XMLSchema" xmlns:p="http://schemas.microsoft.com/office/2006/metadata/properties" xmlns:ns1="http://schemas.microsoft.com/sharepoint/v3" xmlns:ns2="e4e70d0c-1ccd-4c5d-b6ee-9f2f639d736b" xmlns:ns3="496f9030-4ae6-4d87-853b-6ca1f4d6f3cc" xmlns:ns4="230e9df3-be65-4c73-a93b-d1236ebd677e" targetNamespace="http://schemas.microsoft.com/office/2006/metadata/properties" ma:root="true" ma:fieldsID="057c9a54d8a6f6f3f57e90c7892ba61a" ns1:_="" ns2:_="" ns3:_="" ns4:_="">
    <xsd:import namespace="http://schemas.microsoft.com/sharepoint/v3"/>
    <xsd:import namespace="e4e70d0c-1ccd-4c5d-b6ee-9f2f639d736b"/>
    <xsd:import namespace="496f9030-4ae6-4d87-853b-6ca1f4d6f3cc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70d0c-1ccd-4c5d-b6ee-9f2f639d73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7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f9030-4ae6-4d87-853b-6ca1f4d6f3c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ddbe01d7-c23c-41c8-b92b-8850bcc05f28}" ma:internalName="TaxCatchAll" ma:showField="CatchAllData" ma:web="496f9030-4ae6-4d87-853b-6ca1f4d6f3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E1A77F-022C-4B5B-9252-EBF8223F9443}">
  <ds:schemaRefs>
    <ds:schemaRef ds:uri="http://schemas.microsoft.com/office/infopath/2007/PartnerControls"/>
    <ds:schemaRef ds:uri="http://purl.org/dc/dcmitype/"/>
    <ds:schemaRef ds:uri="http://schemas.microsoft.com/office/2006/metadata/properties"/>
    <ds:schemaRef ds:uri="230e9df3-be65-4c73-a93b-d1236ebd677e"/>
    <ds:schemaRef ds:uri="http://purl.org/dc/terms/"/>
    <ds:schemaRef ds:uri="http://www.w3.org/XML/1998/namespace"/>
    <ds:schemaRef ds:uri="http://schemas.microsoft.com/office/2006/documentManagement/types"/>
    <ds:schemaRef ds:uri="e4e70d0c-1ccd-4c5d-b6ee-9f2f639d736b"/>
    <ds:schemaRef ds:uri="http://schemas.openxmlformats.org/package/2006/metadata/core-properties"/>
    <ds:schemaRef ds:uri="496f9030-4ae6-4d87-853b-6ca1f4d6f3cc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D3ECAADF-1FC9-4BE7-9A04-1228079B1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4e70d0c-1ccd-4c5d-b6ee-9f2f639d736b"/>
    <ds:schemaRef ds:uri="496f9030-4ae6-4d87-853b-6ca1f4d6f3cc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3E114B-C0B5-4653-BCD7-72F2F8645EA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795</Words>
  <Application>Microsoft Macintosh PowerPoint</Application>
  <PresentationFormat>Widescreen</PresentationFormat>
  <Paragraphs>96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Segoe UI Semibold</vt:lpstr>
      <vt:lpstr>Segoe UI Semilight</vt:lpstr>
      <vt:lpstr>Symbol</vt:lpstr>
      <vt:lpstr>1_Office Theme</vt:lpstr>
      <vt:lpstr>7_Office Theme</vt:lpstr>
      <vt:lpstr>Guidance </vt:lpstr>
      <vt:lpstr>Let’s Get Technical- Singapore</vt:lpstr>
      <vt:lpstr>Let’s Get Technical- Singapore</vt:lpstr>
      <vt:lpstr>Let’s Get Technical- Singapore</vt:lpstr>
      <vt:lpstr>Let’s Get Technical - Singapore Improve productivity with  ChatGPT and Azure OpenAI</vt:lpstr>
      <vt:lpstr>Let’s Get Technical - Singapore Build apps efficiently with AI Copilot</vt:lpstr>
      <vt:lpstr>Let’s Get Technical - Singapore Deliver quality services with IaC  on Azure DevOps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Caitlin Land</dc:creator>
  <cp:lastModifiedBy>Suzanne Chen</cp:lastModifiedBy>
  <cp:revision>27</cp:revision>
  <dcterms:created xsi:type="dcterms:W3CDTF">2020-08-05T21:00:18Z</dcterms:created>
  <dcterms:modified xsi:type="dcterms:W3CDTF">2023-06-14T02:25:00Z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0x010100C306F59E3C1E3E4BAA48EAE22399DB55</vt:lpwstr>
  </property>
  <property fmtid="{D5CDD505-2E9C-101B-9397-08002B2CF9AE}" pid="3" name="MediaServiceImageTags">
    <vt:lpwstr/>
  </property>
</Properties>
</file>